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0" r:id="rId1"/>
  </p:sldMasterIdLst>
  <p:notesMasterIdLst>
    <p:notesMasterId r:id="rId29"/>
  </p:notesMasterIdLst>
  <p:sldIdLst>
    <p:sldId id="256" r:id="rId2"/>
    <p:sldId id="289" r:id="rId3"/>
    <p:sldId id="257" r:id="rId4"/>
    <p:sldId id="260" r:id="rId5"/>
    <p:sldId id="259" r:id="rId6"/>
    <p:sldId id="261" r:id="rId7"/>
    <p:sldId id="277" r:id="rId8"/>
    <p:sldId id="278" r:id="rId9"/>
    <p:sldId id="264" r:id="rId10"/>
    <p:sldId id="266" r:id="rId11"/>
    <p:sldId id="267" r:id="rId12"/>
    <p:sldId id="290" r:id="rId13"/>
    <p:sldId id="269" r:id="rId14"/>
    <p:sldId id="280" r:id="rId15"/>
    <p:sldId id="272" r:id="rId16"/>
    <p:sldId id="270" r:id="rId17"/>
    <p:sldId id="293" r:id="rId18"/>
    <p:sldId id="273" r:id="rId19"/>
    <p:sldId id="296" r:id="rId20"/>
    <p:sldId id="275" r:id="rId21"/>
    <p:sldId id="298" r:id="rId22"/>
    <p:sldId id="282" r:id="rId23"/>
    <p:sldId id="283" r:id="rId24"/>
    <p:sldId id="284" r:id="rId25"/>
    <p:sldId id="287" r:id="rId26"/>
    <p:sldId id="286" r:id="rId27"/>
    <p:sldId id="288" r:id="rId28"/>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93842" autoAdjust="0"/>
  </p:normalViewPr>
  <p:slideViewPr>
    <p:cSldViewPr snapToGrid="0">
      <p:cViewPr>
        <p:scale>
          <a:sx n="38" d="100"/>
          <a:sy n="38" d="100"/>
        </p:scale>
        <p:origin x="2476"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73A2360-083A-485D-B3A8-B1D83E6EDB36}" type="datetimeFigureOut">
              <a:rPr lang="it-IT" smtClean="0"/>
              <a:t>30/05/2024</a:t>
            </a:fld>
            <a:endParaRPr lang="it-IT"/>
          </a:p>
        </p:txBody>
      </p:sp>
      <p:sp>
        <p:nvSpPr>
          <p:cNvPr id="4" name="Segnaposto immagine diapositiva 3"/>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668C8A9-C21F-4CFF-A41D-2588F4F579A5}" type="slidenum">
              <a:rPr lang="it-IT" smtClean="0"/>
              <a:t>‹N›</a:t>
            </a:fld>
            <a:endParaRPr lang="it-IT"/>
          </a:p>
        </p:txBody>
      </p:sp>
    </p:spTree>
    <p:extLst>
      <p:ext uri="{BB962C8B-B14F-4D97-AF65-F5344CB8AC3E}">
        <p14:creationId xmlns:p14="http://schemas.microsoft.com/office/powerpoint/2010/main" val="186820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49832" y="2573869"/>
            <a:ext cx="4965726" cy="5919255"/>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49832" y="8493120"/>
            <a:ext cx="4965726" cy="1531413"/>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8941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49833" y="8534377"/>
            <a:ext cx="4965725" cy="1007534"/>
          </a:xfrm>
        </p:spPr>
        <p:txBody>
          <a:bodyPr anchor="b">
            <a:normAutofit/>
          </a:bodyPr>
          <a:lstStyle>
            <a:lvl1pPr algn="l">
              <a:defRPr sz="18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49832" y="1219200"/>
            <a:ext cx="4965726" cy="647229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49832" y="9541911"/>
            <a:ext cx="4965725" cy="87771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62922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49832" y="2573867"/>
            <a:ext cx="4965726" cy="3522133"/>
          </a:xfrm>
        </p:spPr>
        <p:txBody>
          <a:bodyPr/>
          <a:lstStyle>
            <a:lvl1pPr>
              <a:defRPr sz="36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649832" y="6502400"/>
            <a:ext cx="4965726" cy="4199467"/>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52159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86057" y="2573867"/>
            <a:ext cx="4500787" cy="4130443"/>
          </a:xfrm>
        </p:spPr>
        <p:txBody>
          <a:bodyPr/>
          <a:lstStyle>
            <a:lvl1pPr>
              <a:defRPr sz="36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086133" y="6704310"/>
            <a:ext cx="4095869" cy="608309"/>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649832" y="7734501"/>
            <a:ext cx="4965726" cy="2980267"/>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12" name="TextBox 11"/>
          <p:cNvSpPr txBox="1"/>
          <p:nvPr/>
        </p:nvSpPr>
        <p:spPr>
          <a:xfrm>
            <a:off x="505423" y="1726673"/>
            <a:ext cx="451193"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5249768" y="4646734"/>
            <a:ext cx="451193"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4099981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49831" y="5554135"/>
            <a:ext cx="4965727" cy="2938987"/>
          </a:xfrm>
        </p:spPr>
        <p:txBody>
          <a:bodyPr anchor="b"/>
          <a:lstStyle>
            <a:lvl1pPr algn="l">
              <a:defRPr sz="3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49832" y="8493122"/>
            <a:ext cx="4965726" cy="15296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98989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56126" y="3522133"/>
            <a:ext cx="1658044"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367106" y="4741334"/>
            <a:ext cx="1647063" cy="63810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Text Placeholder 4"/>
          <p:cNvSpPr>
            <a:spLocks noGrp="1"/>
          </p:cNvSpPr>
          <p:nvPr>
            <p:ph type="body" sz="quarter" idx="3"/>
          </p:nvPr>
        </p:nvSpPr>
        <p:spPr>
          <a:xfrm>
            <a:off x="2185128" y="3522133"/>
            <a:ext cx="1652066"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179190" y="4741334"/>
            <a:ext cx="1658003" cy="63810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14" name="Text Placeholder 4"/>
          <p:cNvSpPr>
            <a:spLocks noGrp="1"/>
          </p:cNvSpPr>
          <p:nvPr>
            <p:ph type="body" sz="quarter" idx="13"/>
          </p:nvPr>
        </p:nvSpPr>
        <p:spPr>
          <a:xfrm>
            <a:off x="4008688" y="3522133"/>
            <a:ext cx="1649744"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4008688" y="4741334"/>
            <a:ext cx="1649744" cy="63810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cxnSp>
        <p:nvCxnSpPr>
          <p:cNvPr id="17" name="Straight Connector 16"/>
          <p:cNvCxnSpPr/>
          <p:nvPr/>
        </p:nvCxnSpPr>
        <p:spPr>
          <a:xfrm>
            <a:off x="2096501" y="3793067"/>
            <a:ext cx="0" cy="704426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3917273" y="3793067"/>
            <a:ext cx="0" cy="705223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51647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67106" y="7557243"/>
            <a:ext cx="1654209"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367106" y="3928534"/>
            <a:ext cx="1654209" cy="2709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367106" y="8581711"/>
            <a:ext cx="1654209" cy="11718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Text Placeholder 4"/>
          <p:cNvSpPr>
            <a:spLocks noGrp="1"/>
          </p:cNvSpPr>
          <p:nvPr>
            <p:ph type="body" sz="quarter" idx="3"/>
          </p:nvPr>
        </p:nvSpPr>
        <p:spPr>
          <a:xfrm>
            <a:off x="2188344" y="7557243"/>
            <a:ext cx="1648850"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188343" y="3928534"/>
            <a:ext cx="1648850" cy="2709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187582" y="8581709"/>
            <a:ext cx="1651034" cy="11718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14" name="Text Placeholder 4"/>
          <p:cNvSpPr>
            <a:spLocks noGrp="1"/>
          </p:cNvSpPr>
          <p:nvPr>
            <p:ph type="body" sz="quarter" idx="13"/>
          </p:nvPr>
        </p:nvSpPr>
        <p:spPr>
          <a:xfrm>
            <a:off x="4008688" y="7557243"/>
            <a:ext cx="1649744"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4008687" y="3928534"/>
            <a:ext cx="1649744" cy="2709333"/>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4008619" y="8581706"/>
            <a:ext cx="1651928" cy="11718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cxnSp>
        <p:nvCxnSpPr>
          <p:cNvPr id="19" name="Straight Connector 18"/>
          <p:cNvCxnSpPr/>
          <p:nvPr/>
        </p:nvCxnSpPr>
        <p:spPr>
          <a:xfrm>
            <a:off x="2096501" y="3793067"/>
            <a:ext cx="0" cy="7044267"/>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917273" y="3793067"/>
            <a:ext cx="0" cy="705223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45785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67644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672337" y="764826"/>
            <a:ext cx="986095" cy="10357556"/>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67106" y="1374587"/>
            <a:ext cx="4176609" cy="974779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3752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871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49833" y="5087528"/>
            <a:ext cx="4965725" cy="3405595"/>
          </a:xfrm>
        </p:spPr>
        <p:txBody>
          <a:bodyPr anchor="b"/>
          <a:lstStyle>
            <a:lvl1pPr algn="l">
              <a:defRPr sz="3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49832" y="8493122"/>
            <a:ext cx="4965726" cy="15296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9554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0775" y="3663247"/>
            <a:ext cx="2473585" cy="745913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181482" y="3655277"/>
            <a:ext cx="2473586" cy="7467102"/>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9033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0775" y="3386667"/>
            <a:ext cx="2473584"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620775" y="4470400"/>
            <a:ext cx="2473585" cy="6651979"/>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181482" y="3386667"/>
            <a:ext cx="2473585" cy="1024466"/>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3181482" y="4470400"/>
            <a:ext cx="2473585" cy="6651979"/>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434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2770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2171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49831" y="2573867"/>
            <a:ext cx="1913597" cy="2573867"/>
          </a:xfrm>
        </p:spPr>
        <p:txBody>
          <a:bodyPr anchor="b"/>
          <a:lstStyle>
            <a:lvl1pPr algn="l">
              <a:defRPr sz="18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692048" y="2573867"/>
            <a:ext cx="2923510" cy="8128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49831" y="5563167"/>
            <a:ext cx="1913597" cy="514773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7693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49242" y="3296341"/>
            <a:ext cx="2865506" cy="2799659"/>
          </a:xfrm>
        </p:spPr>
        <p:txBody>
          <a:bodyPr anchor="b">
            <a:normAutofit/>
          </a:bodyPr>
          <a:lstStyle>
            <a:lvl1pPr algn="l">
              <a:defRPr sz="27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910138" y="2032000"/>
            <a:ext cx="1800694" cy="8128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49831" y="6502400"/>
            <a:ext cx="2861046" cy="24384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6537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4724574" y="2980267"/>
            <a:ext cx="2114550" cy="5012267"/>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4267374" y="-812800"/>
            <a:ext cx="1200150" cy="28448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4724574" y="10837333"/>
            <a:ext cx="742950" cy="1761067"/>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15491" y="4741333"/>
            <a:ext cx="3143250" cy="7450667"/>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841" y="5147733"/>
            <a:ext cx="1771650" cy="4199467"/>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5809233" y="0"/>
            <a:ext cx="514350" cy="1954592"/>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363533" y="804832"/>
            <a:ext cx="5291535" cy="2489831"/>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0775" y="3649645"/>
            <a:ext cx="5033741" cy="745863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5112184" y="3368655"/>
            <a:ext cx="1761065" cy="171494"/>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B61BEF0D-F0BB-DE4B-95CE-6DB70DBA9567}" type="datetimeFigureOut">
              <a:rPr lang="en-US" smtClean="0"/>
              <a:pPr/>
              <a:t>5/30/2024</a:t>
            </a:fld>
            <a:endParaRPr lang="en-US" dirty="0"/>
          </a:p>
        </p:txBody>
      </p:sp>
      <p:sp>
        <p:nvSpPr>
          <p:cNvPr id="5" name="Footer Placeholder 4"/>
          <p:cNvSpPr>
            <a:spLocks noGrp="1"/>
          </p:cNvSpPr>
          <p:nvPr>
            <p:ph type="ftr" sz="quarter" idx="3"/>
          </p:nvPr>
        </p:nvSpPr>
        <p:spPr>
          <a:xfrm rot="5400000">
            <a:off x="2691496" y="5919054"/>
            <a:ext cx="6861858" cy="171495"/>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5824824" y="525754"/>
            <a:ext cx="471610" cy="1364777"/>
          </a:xfrm>
          <a:prstGeom prst="rect">
            <a:avLst/>
          </a:prstGeom>
        </p:spPr>
        <p:txBody>
          <a:bodyPr vert="horz" lIns="91440" tIns="45720" rIns="91440" bIns="45720" rtlCol="0" anchor="b"/>
          <a:lstStyle>
            <a:lvl1pPr algn="ctr">
              <a:defRPr sz="2101" b="0" i="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59454037"/>
      </p:ext>
    </p:extLst>
  </p:cSld>
  <p:clrMap bg1="dk1" tx1="lt1" bg2="dk2" tx2="lt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 id="2147483864" r:id="rId14"/>
    <p:sldLayoutId id="2147483865" r:id="rId15"/>
    <p:sldLayoutId id="2147483866" r:id="rId16"/>
    <p:sldLayoutId id="2147483867" r:id="rId17"/>
  </p:sldLayoutIdLst>
  <p:txStyles>
    <p:titleStyle>
      <a:lvl1pPr algn="l" defTabSz="342905" rtl="0" eaLnBrk="1" latinLnBrk="0" hangingPunct="1">
        <a:spcBef>
          <a:spcPct val="0"/>
        </a:spcBef>
        <a:buNone/>
        <a:defRPr sz="315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80" indent="-257180" algn="l" defTabSz="342905" rtl="0" eaLnBrk="1" latinLnBrk="0" hangingPunct="1">
        <a:spcBef>
          <a:spcPts val="750"/>
        </a:spcBef>
        <a:spcAft>
          <a:spcPts val="0"/>
        </a:spcAft>
        <a:buClr>
          <a:schemeClr val="bg2">
            <a:lumMod val="40000"/>
            <a:lumOff val="60000"/>
          </a:schemeClr>
        </a:buClr>
        <a:buSzPct val="80000"/>
        <a:buFont typeface="Wingdings 3" charset="2"/>
        <a:buChar char=""/>
        <a:defRPr sz="1500" b="0" i="0" kern="1200">
          <a:solidFill>
            <a:schemeClr val="tx1"/>
          </a:solidFill>
          <a:latin typeface="+mj-lt"/>
          <a:ea typeface="+mj-ea"/>
          <a:cs typeface="+mj-cs"/>
        </a:defRPr>
      </a:lvl1pPr>
      <a:lvl2pPr marL="557222" indent="-214316" algn="l" defTabSz="342905" rtl="0" eaLnBrk="1" latinLnBrk="0" hangingPunct="1">
        <a:spcBef>
          <a:spcPts val="750"/>
        </a:spcBef>
        <a:spcAft>
          <a:spcPts val="0"/>
        </a:spcAft>
        <a:buClr>
          <a:schemeClr val="bg2">
            <a:lumMod val="40000"/>
            <a:lumOff val="60000"/>
          </a:schemeClr>
        </a:buClr>
        <a:buSzPct val="80000"/>
        <a:buFont typeface="Wingdings 3" charset="2"/>
        <a:buChar char=""/>
        <a:defRPr sz="1350" b="0" i="0" kern="1200">
          <a:solidFill>
            <a:schemeClr val="tx1"/>
          </a:solidFill>
          <a:latin typeface="+mj-lt"/>
          <a:ea typeface="+mj-ea"/>
          <a:cs typeface="+mj-cs"/>
        </a:defRPr>
      </a:lvl2pPr>
      <a:lvl3pPr marL="857265"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3pPr>
      <a:lvl4pPr marL="1200170"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4pPr>
      <a:lvl5pPr marL="1543076"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5pPr>
      <a:lvl6pPr marL="1885982"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6pPr>
      <a:lvl7pPr marL="2228887"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7pPr>
      <a:lvl8pPr marL="2571793"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8pPr>
      <a:lvl9pPr marL="2914698" indent="-171453" algn="l" defTabSz="342905" rtl="0" eaLnBrk="1" latinLnBrk="0" hangingPunct="1">
        <a:spcBef>
          <a:spcPts val="750"/>
        </a:spcBef>
        <a:spcAft>
          <a:spcPts val="0"/>
        </a:spcAft>
        <a:buClr>
          <a:schemeClr val="bg2">
            <a:lumMod val="40000"/>
            <a:lumOff val="60000"/>
          </a:schemeClr>
        </a:buClr>
        <a:buSzPct val="80000"/>
        <a:buFont typeface="Wingdings 3" charset="2"/>
        <a:buChar char=""/>
        <a:defRPr sz="1050" b="0" i="0" kern="1200">
          <a:solidFill>
            <a:schemeClr val="tx1"/>
          </a:solidFill>
          <a:latin typeface="+mj-lt"/>
          <a:ea typeface="+mj-ea"/>
          <a:cs typeface="+mj-cs"/>
        </a:defRPr>
      </a:lvl9pPr>
    </p:bodyStyle>
    <p:otherStyle>
      <a:defPPr>
        <a:defRPr lang="en-US"/>
      </a:defPPr>
      <a:lvl1pPr marL="0" algn="l" defTabSz="342905" rtl="0" eaLnBrk="1" latinLnBrk="0" hangingPunct="1">
        <a:defRPr sz="1350" kern="1200">
          <a:solidFill>
            <a:schemeClr val="tx1"/>
          </a:solidFill>
          <a:latin typeface="+mn-lt"/>
          <a:ea typeface="+mn-ea"/>
          <a:cs typeface="+mn-cs"/>
        </a:defRPr>
      </a:lvl1pPr>
      <a:lvl2pPr marL="342905" algn="l" defTabSz="342905" rtl="0" eaLnBrk="1" latinLnBrk="0" hangingPunct="1">
        <a:defRPr sz="1350" kern="1200">
          <a:solidFill>
            <a:schemeClr val="tx1"/>
          </a:solidFill>
          <a:latin typeface="+mn-lt"/>
          <a:ea typeface="+mn-ea"/>
          <a:cs typeface="+mn-cs"/>
        </a:defRPr>
      </a:lvl2pPr>
      <a:lvl3pPr marL="685811" algn="l" defTabSz="342905" rtl="0" eaLnBrk="1" latinLnBrk="0" hangingPunct="1">
        <a:defRPr sz="1350" kern="1200">
          <a:solidFill>
            <a:schemeClr val="tx1"/>
          </a:solidFill>
          <a:latin typeface="+mn-lt"/>
          <a:ea typeface="+mn-ea"/>
          <a:cs typeface="+mn-cs"/>
        </a:defRPr>
      </a:lvl3pPr>
      <a:lvl4pPr marL="1028717" algn="l" defTabSz="342905" rtl="0" eaLnBrk="1" latinLnBrk="0" hangingPunct="1">
        <a:defRPr sz="1350" kern="1200">
          <a:solidFill>
            <a:schemeClr val="tx1"/>
          </a:solidFill>
          <a:latin typeface="+mn-lt"/>
          <a:ea typeface="+mn-ea"/>
          <a:cs typeface="+mn-cs"/>
        </a:defRPr>
      </a:lvl4pPr>
      <a:lvl5pPr marL="1371623" algn="l" defTabSz="342905" rtl="0" eaLnBrk="1" latinLnBrk="0" hangingPunct="1">
        <a:defRPr sz="1350" kern="1200">
          <a:solidFill>
            <a:schemeClr val="tx1"/>
          </a:solidFill>
          <a:latin typeface="+mn-lt"/>
          <a:ea typeface="+mn-ea"/>
          <a:cs typeface="+mn-cs"/>
        </a:defRPr>
      </a:lvl5pPr>
      <a:lvl6pPr marL="1714529" algn="l" defTabSz="342905" rtl="0" eaLnBrk="1" latinLnBrk="0" hangingPunct="1">
        <a:defRPr sz="1350" kern="1200">
          <a:solidFill>
            <a:schemeClr val="tx1"/>
          </a:solidFill>
          <a:latin typeface="+mn-lt"/>
          <a:ea typeface="+mn-ea"/>
          <a:cs typeface="+mn-cs"/>
        </a:defRPr>
      </a:lvl6pPr>
      <a:lvl7pPr marL="2057435" algn="l" defTabSz="342905" rtl="0" eaLnBrk="1" latinLnBrk="0" hangingPunct="1">
        <a:defRPr sz="1350" kern="1200">
          <a:solidFill>
            <a:schemeClr val="tx1"/>
          </a:solidFill>
          <a:latin typeface="+mn-lt"/>
          <a:ea typeface="+mn-ea"/>
          <a:cs typeface="+mn-cs"/>
        </a:defRPr>
      </a:lvl7pPr>
      <a:lvl8pPr marL="2400340" algn="l" defTabSz="342905" rtl="0" eaLnBrk="1" latinLnBrk="0" hangingPunct="1">
        <a:defRPr sz="1350" kern="1200">
          <a:solidFill>
            <a:schemeClr val="tx1"/>
          </a:solidFill>
          <a:latin typeface="+mn-lt"/>
          <a:ea typeface="+mn-ea"/>
          <a:cs typeface="+mn-cs"/>
        </a:defRPr>
      </a:lvl8pPr>
      <a:lvl9pPr marL="2743246" algn="l" defTabSz="34290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direzione@sillaba.org" TargetMode="External"/><Relationship Id="rId2" Type="http://schemas.openxmlformats.org/officeDocument/2006/relationships/hyperlink" Target="mailto:info@sillaba.org" TargetMode="External"/><Relationship Id="rId1" Type="http://schemas.openxmlformats.org/officeDocument/2006/relationships/slideLayout" Target="../slideLayouts/slideLayout2.xml"/><Relationship Id="rId6" Type="http://schemas.openxmlformats.org/officeDocument/2006/relationships/hyperlink" Target="mailto:segreteriaeventi@sillaba.org" TargetMode="External"/><Relationship Id="rId5" Type="http://schemas.openxmlformats.org/officeDocument/2006/relationships/hyperlink" Target="mailto:organizzazione@sillaba.org" TargetMode="External"/><Relationship Id="rId4" Type="http://schemas.openxmlformats.org/officeDocument/2006/relationships/hyperlink" Target="mailto:amministrazione@sillaba.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sillaba@legalmail.it"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B6DB01-94AB-9514-5D3F-5F46701F16C2}"/>
              </a:ext>
            </a:extLst>
          </p:cNvPr>
          <p:cNvSpPr>
            <a:spLocks noGrp="1"/>
          </p:cNvSpPr>
          <p:nvPr>
            <p:ph type="ctrTitle"/>
          </p:nvPr>
        </p:nvSpPr>
        <p:spPr/>
        <p:txBody>
          <a:bodyPr>
            <a:normAutofit/>
          </a:bodyPr>
          <a:lstStyle/>
          <a:p>
            <a:r>
              <a:rPr lang="it-IT" sz="4000" dirty="0"/>
              <a:t>BILANCIO SOCIALE SILLABA</a:t>
            </a:r>
          </a:p>
        </p:txBody>
      </p:sp>
      <p:sp>
        <p:nvSpPr>
          <p:cNvPr id="3" name="Sottotitolo 2">
            <a:extLst>
              <a:ext uri="{FF2B5EF4-FFF2-40B4-BE49-F238E27FC236}">
                <a16:creationId xmlns:a16="http://schemas.microsoft.com/office/drawing/2014/main" id="{3D8E4334-2290-F184-4EC8-68ED8CD11C6A}"/>
              </a:ext>
            </a:extLst>
          </p:cNvPr>
          <p:cNvSpPr>
            <a:spLocks noGrp="1"/>
          </p:cNvSpPr>
          <p:nvPr>
            <p:ph type="subTitle" idx="1"/>
          </p:nvPr>
        </p:nvSpPr>
        <p:spPr/>
        <p:txBody>
          <a:bodyPr>
            <a:normAutofit/>
          </a:bodyPr>
          <a:lstStyle/>
          <a:p>
            <a:r>
              <a:rPr lang="it-IT" sz="7200" dirty="0"/>
              <a:t>2023</a:t>
            </a:r>
          </a:p>
        </p:txBody>
      </p:sp>
    </p:spTree>
    <p:extLst>
      <p:ext uri="{BB962C8B-B14F-4D97-AF65-F5344CB8AC3E}">
        <p14:creationId xmlns:p14="http://schemas.microsoft.com/office/powerpoint/2010/main" val="125492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386AC9-B19E-4EC0-D8FD-55ADBFAE1238}"/>
              </a:ext>
            </a:extLst>
          </p:cNvPr>
          <p:cNvSpPr>
            <a:spLocks noGrp="1"/>
          </p:cNvSpPr>
          <p:nvPr>
            <p:ph type="title"/>
          </p:nvPr>
        </p:nvSpPr>
        <p:spPr>
          <a:xfrm>
            <a:off x="1440000" y="1080000"/>
            <a:ext cx="4680000" cy="900000"/>
          </a:xfrm>
        </p:spPr>
        <p:txBody>
          <a:bodyPr/>
          <a:lstStyle/>
          <a:p>
            <a:r>
              <a:rPr lang="it-IT" dirty="0"/>
              <a:t>GOVERNANCE</a:t>
            </a:r>
          </a:p>
        </p:txBody>
      </p:sp>
      <p:sp>
        <p:nvSpPr>
          <p:cNvPr id="3" name="Segnaposto contenuto 2">
            <a:extLst>
              <a:ext uri="{FF2B5EF4-FFF2-40B4-BE49-F238E27FC236}">
                <a16:creationId xmlns:a16="http://schemas.microsoft.com/office/drawing/2014/main" id="{5708F783-54E1-B1BE-A793-EFD1B2F768F5}"/>
              </a:ext>
            </a:extLst>
          </p:cNvPr>
          <p:cNvSpPr>
            <a:spLocks noGrp="1"/>
          </p:cNvSpPr>
          <p:nvPr>
            <p:ph idx="1"/>
          </p:nvPr>
        </p:nvSpPr>
        <p:spPr>
          <a:xfrm>
            <a:off x="1440000" y="2520000"/>
            <a:ext cx="4680000" cy="9000000"/>
          </a:xfrm>
        </p:spPr>
        <p:txBody>
          <a:bodyPr>
            <a:normAutofit lnSpcReduction="10000"/>
          </a:bodyPr>
          <a:lstStyle/>
          <a:p>
            <a:pPr marL="0" indent="0" algn="just">
              <a:buNone/>
            </a:pPr>
            <a:r>
              <a:rPr lang="it-IT" sz="2000" dirty="0"/>
              <a:t>La partecipazione dei Soci alla vita della Cooperativa è forte e attiva attraverso momenti di incontro e di programmazione oltre alle assemblee formali, gli incontri servono alla realizzazione e programmazione delle attività culturali.</a:t>
            </a:r>
          </a:p>
          <a:p>
            <a:pPr marL="0" indent="0">
              <a:buNone/>
            </a:pPr>
            <a:r>
              <a:rPr lang="it-IT" sz="2000" dirty="0"/>
              <a:t>Il Capitale Sociale sottoscritto e versato al 31/12/2021 è di euro 4.000,00.</a:t>
            </a:r>
          </a:p>
          <a:p>
            <a:r>
              <a:rPr lang="it-IT" sz="2000" dirty="0"/>
              <a:t>Il Consiglio di Amministrazione</a:t>
            </a:r>
          </a:p>
          <a:p>
            <a:pPr marL="0" indent="0">
              <a:buNone/>
            </a:pPr>
            <a:r>
              <a:rPr lang="it-IT" sz="2000" dirty="0"/>
              <a:t>Presidente: Romina Brunacci</a:t>
            </a:r>
          </a:p>
          <a:p>
            <a:pPr marL="0" indent="0">
              <a:buNone/>
            </a:pPr>
            <a:r>
              <a:rPr lang="it-IT" sz="2000" dirty="0"/>
              <a:t>Vice Presidente: </a:t>
            </a:r>
            <a:r>
              <a:rPr lang="it-IT" sz="2000" dirty="0" err="1"/>
              <a:t>Lunedei</a:t>
            </a:r>
            <a:r>
              <a:rPr lang="it-IT" sz="2000" dirty="0"/>
              <a:t> Alessandro</a:t>
            </a:r>
          </a:p>
          <a:p>
            <a:pPr marL="0" indent="0">
              <a:buNone/>
            </a:pPr>
            <a:r>
              <a:rPr lang="it-IT" sz="2000" dirty="0"/>
              <a:t>Consigliera: Simona Spighi</a:t>
            </a:r>
          </a:p>
          <a:p>
            <a:pPr marL="0" indent="0" algn="just">
              <a:buNone/>
            </a:pPr>
            <a:r>
              <a:rPr lang="it-IT" sz="2000" dirty="0"/>
              <a:t>Il Consiglio di Amministrazione rimane in carica 3 anni.</a:t>
            </a:r>
          </a:p>
          <a:p>
            <a:pPr marL="0" indent="0" algn="just">
              <a:buNone/>
            </a:pPr>
            <a:r>
              <a:rPr lang="it-IT" sz="2000" dirty="0"/>
              <a:t>Ai membri del Consiglio di Amministrazione non viene corrisposto alcun compenso.</a:t>
            </a:r>
          </a:p>
          <a:p>
            <a:pPr marL="0" indent="0" algn="just">
              <a:buNone/>
            </a:pPr>
            <a:r>
              <a:rPr lang="it-IT" sz="2000" dirty="0"/>
              <a:t>Il Consiglio di Amministrazione si è riunito 7 volte: 27 gennaio, 31 marzo, 16 maggio, 10 luglio, 31 agosto, 6 novembre e 18 dicembre 2023.</a:t>
            </a:r>
          </a:p>
          <a:p>
            <a:pPr marL="0" indent="0" algn="just">
              <a:buNone/>
            </a:pPr>
            <a:r>
              <a:rPr lang="it-IT" sz="2000" dirty="0"/>
              <a:t>Il Presidente, Brunacci Romina, ha la rappresentanza e la firma sociale. Convoca il Consiglio di Amministrazione, ne coordina i lavori e rende esecutive le delibere.</a:t>
            </a:r>
          </a:p>
          <a:p>
            <a:pPr marL="0" indent="0">
              <a:buNone/>
            </a:pPr>
            <a:endParaRPr lang="it-IT" sz="1800" dirty="0"/>
          </a:p>
        </p:txBody>
      </p:sp>
    </p:spTree>
    <p:extLst>
      <p:ext uri="{BB962C8B-B14F-4D97-AF65-F5344CB8AC3E}">
        <p14:creationId xmlns:p14="http://schemas.microsoft.com/office/powerpoint/2010/main" val="1950106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21E31A-A8F0-A2BE-25E9-8872159582EC}"/>
              </a:ext>
            </a:extLst>
          </p:cNvPr>
          <p:cNvSpPr>
            <a:spLocks noGrp="1"/>
          </p:cNvSpPr>
          <p:nvPr>
            <p:ph type="title"/>
          </p:nvPr>
        </p:nvSpPr>
        <p:spPr>
          <a:xfrm>
            <a:off x="1440000" y="1080000"/>
            <a:ext cx="4680000" cy="900000"/>
          </a:xfrm>
        </p:spPr>
        <p:txBody>
          <a:bodyPr/>
          <a:lstStyle/>
          <a:p>
            <a:r>
              <a:rPr lang="it-IT" dirty="0"/>
              <a:t>GOVERNANCE</a:t>
            </a:r>
          </a:p>
        </p:txBody>
      </p:sp>
      <p:sp>
        <p:nvSpPr>
          <p:cNvPr id="3" name="Segnaposto contenuto 2">
            <a:extLst>
              <a:ext uri="{FF2B5EF4-FFF2-40B4-BE49-F238E27FC236}">
                <a16:creationId xmlns:a16="http://schemas.microsoft.com/office/drawing/2014/main" id="{2F7E31AF-FE82-F263-5D71-9D32BBB4FCD6}"/>
              </a:ext>
            </a:extLst>
          </p:cNvPr>
          <p:cNvSpPr>
            <a:spLocks noGrp="1"/>
          </p:cNvSpPr>
          <p:nvPr>
            <p:ph idx="1"/>
          </p:nvPr>
        </p:nvSpPr>
        <p:spPr>
          <a:xfrm>
            <a:off x="1440000" y="2520000"/>
            <a:ext cx="4680000" cy="9000000"/>
          </a:xfrm>
        </p:spPr>
        <p:txBody>
          <a:bodyPr>
            <a:noAutofit/>
          </a:bodyPr>
          <a:lstStyle/>
          <a:p>
            <a:pPr marL="0" indent="0" algn="just">
              <a:buNone/>
            </a:pPr>
            <a:r>
              <a:rPr lang="it-IT" sz="2000" dirty="0"/>
              <a:t>Il Consiglio di Amministrazione come previsto da statuto, ha poteri di gestione ordinaria e straordinaria della società e delibera in merito alla gestione per l’attuazione dell’oggetto sociale.</a:t>
            </a:r>
          </a:p>
          <a:p>
            <a:pPr marL="0" indent="0" algn="just">
              <a:buNone/>
            </a:pPr>
            <a:r>
              <a:rPr lang="it-IT" sz="2000" dirty="0"/>
              <a:t>Si segnala inoltre che il Consiglio di Amministrazione, in risposta alle normative di trasparenza di cui al Decreto-Legge n. 91 dell’8 agosto 2013 (Decreto Valore Cultura), in particolare ai sensi dell’art. 9, comma 2 e 3, ha reso pubbliche sul sito www.sillaba.org tutte le informazioni in merito alle cariche degli amministratori, curricula e compensi</a:t>
            </a:r>
            <a:r>
              <a:rPr lang="it-IT" dirty="0"/>
              <a:t>.</a:t>
            </a:r>
          </a:p>
        </p:txBody>
      </p:sp>
    </p:spTree>
    <p:extLst>
      <p:ext uri="{BB962C8B-B14F-4D97-AF65-F5344CB8AC3E}">
        <p14:creationId xmlns:p14="http://schemas.microsoft.com/office/powerpoint/2010/main" val="3318292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E0A54D-EA67-B2DE-662C-833D8C6F40D8}"/>
              </a:ext>
            </a:extLst>
          </p:cNvPr>
          <p:cNvSpPr>
            <a:spLocks noGrp="1"/>
          </p:cNvSpPr>
          <p:nvPr>
            <p:ph type="title"/>
          </p:nvPr>
        </p:nvSpPr>
        <p:spPr>
          <a:xfrm>
            <a:off x="1440000" y="1080000"/>
            <a:ext cx="4680000" cy="900000"/>
          </a:xfrm>
        </p:spPr>
        <p:txBody>
          <a:bodyPr>
            <a:normAutofit fontScale="90000"/>
          </a:bodyPr>
          <a:lstStyle/>
          <a:p>
            <a:r>
              <a:rPr lang="it-IT" dirty="0"/>
              <a:t>RISORSE UMANE</a:t>
            </a:r>
            <a:br>
              <a:rPr lang="it-IT" dirty="0"/>
            </a:br>
            <a:r>
              <a:rPr lang="it-IT" dirty="0"/>
              <a:t>organigramma</a:t>
            </a:r>
          </a:p>
        </p:txBody>
      </p:sp>
      <p:sp>
        <p:nvSpPr>
          <p:cNvPr id="7" name="Elaborazione alternativa 6">
            <a:extLst>
              <a:ext uri="{FF2B5EF4-FFF2-40B4-BE49-F238E27FC236}">
                <a16:creationId xmlns:a16="http://schemas.microsoft.com/office/drawing/2014/main" id="{69AD1C75-C3C3-BCCB-1669-8C4D6CBB1701}"/>
              </a:ext>
            </a:extLst>
          </p:cNvPr>
          <p:cNvSpPr/>
          <p:nvPr/>
        </p:nvSpPr>
        <p:spPr>
          <a:xfrm>
            <a:off x="2491200" y="6706558"/>
            <a:ext cx="1800000" cy="612000"/>
          </a:xfrm>
          <a:prstGeom prst="flowChartAlternate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DIREZIONE TEATRALE MERCADINI</a:t>
            </a:r>
          </a:p>
        </p:txBody>
      </p:sp>
      <p:sp>
        <p:nvSpPr>
          <p:cNvPr id="8" name="Elaborazione alternativa 7">
            <a:extLst>
              <a:ext uri="{FF2B5EF4-FFF2-40B4-BE49-F238E27FC236}">
                <a16:creationId xmlns:a16="http://schemas.microsoft.com/office/drawing/2014/main" id="{D5E624E2-C7BA-F0C2-4500-6FC40C4FF40C}"/>
              </a:ext>
            </a:extLst>
          </p:cNvPr>
          <p:cNvSpPr/>
          <p:nvPr/>
        </p:nvSpPr>
        <p:spPr>
          <a:xfrm>
            <a:off x="2492738" y="3872257"/>
            <a:ext cx="1800000" cy="6120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PRESIDENTE</a:t>
            </a:r>
          </a:p>
          <a:p>
            <a:pPr algn="ctr"/>
            <a:r>
              <a:rPr lang="it-IT" sz="1200" dirty="0">
                <a:latin typeface="Arial Nova Cond Light" panose="020B0306020202020204" pitchFamily="34" charset="0"/>
              </a:rPr>
              <a:t>BRUNACCI ROMINA</a:t>
            </a:r>
          </a:p>
        </p:txBody>
      </p:sp>
      <p:sp>
        <p:nvSpPr>
          <p:cNvPr id="9" name="Elaborazione alternativa 8">
            <a:extLst>
              <a:ext uri="{FF2B5EF4-FFF2-40B4-BE49-F238E27FC236}">
                <a16:creationId xmlns:a16="http://schemas.microsoft.com/office/drawing/2014/main" id="{EA534229-17B9-6360-26E5-ACEC52CCA33A}"/>
              </a:ext>
            </a:extLst>
          </p:cNvPr>
          <p:cNvSpPr/>
          <p:nvPr/>
        </p:nvSpPr>
        <p:spPr>
          <a:xfrm>
            <a:off x="3600000" y="8746061"/>
            <a:ext cx="1620000" cy="648000"/>
          </a:xfrm>
          <a:prstGeom prst="flowChartAlternate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ACCOUNT e BOOKING BRUNACCI ROMINA</a:t>
            </a:r>
          </a:p>
        </p:txBody>
      </p:sp>
      <p:sp>
        <p:nvSpPr>
          <p:cNvPr id="10" name="Elaborazione alternativa 9">
            <a:extLst>
              <a:ext uri="{FF2B5EF4-FFF2-40B4-BE49-F238E27FC236}">
                <a16:creationId xmlns:a16="http://schemas.microsoft.com/office/drawing/2014/main" id="{B83A5C95-A498-751E-E19C-2E9910EE3328}"/>
              </a:ext>
            </a:extLst>
          </p:cNvPr>
          <p:cNvSpPr/>
          <p:nvPr/>
        </p:nvSpPr>
        <p:spPr>
          <a:xfrm>
            <a:off x="3600000" y="10080000"/>
            <a:ext cx="1620000" cy="648000"/>
          </a:xfrm>
          <a:prstGeom prst="flowChartAlternate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TOUR MANAGER LUNEDEI ALESSANDRO</a:t>
            </a:r>
          </a:p>
        </p:txBody>
      </p:sp>
      <p:sp>
        <p:nvSpPr>
          <p:cNvPr id="11" name="Elaborazione alternativa 10">
            <a:extLst>
              <a:ext uri="{FF2B5EF4-FFF2-40B4-BE49-F238E27FC236}">
                <a16:creationId xmlns:a16="http://schemas.microsoft.com/office/drawing/2014/main" id="{DBEE1D57-CBC8-3D9F-BF59-EC46C1AC694F}"/>
              </a:ext>
            </a:extLst>
          </p:cNvPr>
          <p:cNvSpPr/>
          <p:nvPr/>
        </p:nvSpPr>
        <p:spPr>
          <a:xfrm>
            <a:off x="4675706" y="6024845"/>
            <a:ext cx="1620000" cy="648000"/>
          </a:xfrm>
          <a:prstGeom prst="flowChartAlternateProcess">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RESPONSABILE AMMINISTRATIVO SPIGHI SIMONA</a:t>
            </a:r>
          </a:p>
        </p:txBody>
      </p:sp>
      <p:sp>
        <p:nvSpPr>
          <p:cNvPr id="12" name="Elaborazione alternativa 11">
            <a:extLst>
              <a:ext uri="{FF2B5EF4-FFF2-40B4-BE49-F238E27FC236}">
                <a16:creationId xmlns:a16="http://schemas.microsoft.com/office/drawing/2014/main" id="{2A8879BC-9E74-67FA-1E4A-73C3D7BA359E}"/>
              </a:ext>
            </a:extLst>
          </p:cNvPr>
          <p:cNvSpPr/>
          <p:nvPr/>
        </p:nvSpPr>
        <p:spPr>
          <a:xfrm>
            <a:off x="1440000" y="8746055"/>
            <a:ext cx="1800000" cy="936000"/>
          </a:xfrm>
          <a:prstGeom prst="flowChartAlternate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ADDETTO GESTIONE E PROGRAMMAZIONE EVENTI </a:t>
            </a:r>
          </a:p>
          <a:p>
            <a:pPr algn="ctr"/>
            <a:r>
              <a:rPr lang="it-IT" sz="1200" dirty="0">
                <a:latin typeface="Arial Nova Cond Light" panose="020B0306020202020204" pitchFamily="34" charset="0"/>
              </a:rPr>
              <a:t>MANZI</a:t>
            </a:r>
          </a:p>
        </p:txBody>
      </p:sp>
      <p:sp>
        <p:nvSpPr>
          <p:cNvPr id="13" name="Elaborazione alternativa 12">
            <a:extLst>
              <a:ext uri="{FF2B5EF4-FFF2-40B4-BE49-F238E27FC236}">
                <a16:creationId xmlns:a16="http://schemas.microsoft.com/office/drawing/2014/main" id="{C66EF10D-DF98-3B4D-17E5-3EF7984AA037}"/>
              </a:ext>
            </a:extLst>
          </p:cNvPr>
          <p:cNvSpPr/>
          <p:nvPr/>
        </p:nvSpPr>
        <p:spPr>
          <a:xfrm>
            <a:off x="4317255" y="5072834"/>
            <a:ext cx="1620000" cy="6480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CONSIGLIERE SPIGHI SIMONA</a:t>
            </a:r>
          </a:p>
        </p:txBody>
      </p:sp>
      <p:sp>
        <p:nvSpPr>
          <p:cNvPr id="14" name="Elaborazione alternativa 13">
            <a:extLst>
              <a:ext uri="{FF2B5EF4-FFF2-40B4-BE49-F238E27FC236}">
                <a16:creationId xmlns:a16="http://schemas.microsoft.com/office/drawing/2014/main" id="{07C8D37D-3E5E-06C4-721B-45F0BF14C6C8}"/>
              </a:ext>
            </a:extLst>
          </p:cNvPr>
          <p:cNvSpPr/>
          <p:nvPr/>
        </p:nvSpPr>
        <p:spPr>
          <a:xfrm>
            <a:off x="844008" y="5073765"/>
            <a:ext cx="1620000" cy="64800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VICEPRESIDENTE LUNEDEI ALESSANDRO</a:t>
            </a:r>
          </a:p>
        </p:txBody>
      </p:sp>
      <p:sp>
        <p:nvSpPr>
          <p:cNvPr id="15" name="Elaborazione alternativa 14">
            <a:extLst>
              <a:ext uri="{FF2B5EF4-FFF2-40B4-BE49-F238E27FC236}">
                <a16:creationId xmlns:a16="http://schemas.microsoft.com/office/drawing/2014/main" id="{34C2A700-98A0-3AF3-8680-52123BE2D32B}"/>
              </a:ext>
            </a:extLst>
          </p:cNvPr>
          <p:cNvSpPr/>
          <p:nvPr/>
        </p:nvSpPr>
        <p:spPr>
          <a:xfrm>
            <a:off x="4854261" y="7317149"/>
            <a:ext cx="1620000" cy="847278"/>
          </a:xfrm>
          <a:prstGeom prst="flowChartAlternateProcess">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200" dirty="0">
                <a:latin typeface="Arial Nova Cond Light" panose="020B0306020202020204" pitchFamily="34" charset="0"/>
              </a:rPr>
              <a:t>ARTISTI</a:t>
            </a:r>
          </a:p>
          <a:p>
            <a:pPr algn="ctr"/>
            <a:r>
              <a:rPr lang="it-IT" sz="1200" dirty="0">
                <a:latin typeface="Arial Nova Cond Light" panose="020B0306020202020204" pitchFamily="34" charset="0"/>
              </a:rPr>
              <a:t>MERCADINI</a:t>
            </a:r>
          </a:p>
          <a:p>
            <a:pPr algn="ctr"/>
            <a:r>
              <a:rPr lang="it-IT" sz="1200" dirty="0">
                <a:latin typeface="Arial Nova Cond Light" panose="020B0306020202020204" pitchFamily="34" charset="0"/>
              </a:rPr>
              <a:t>RICK DUFER</a:t>
            </a:r>
          </a:p>
        </p:txBody>
      </p:sp>
      <p:sp>
        <p:nvSpPr>
          <p:cNvPr id="16" name="Elaborazione alternativa 15">
            <a:extLst>
              <a:ext uri="{FF2B5EF4-FFF2-40B4-BE49-F238E27FC236}">
                <a16:creationId xmlns:a16="http://schemas.microsoft.com/office/drawing/2014/main" id="{7002D6F4-58ED-D306-C36B-DB8212A7AE8F}"/>
              </a:ext>
            </a:extLst>
          </p:cNvPr>
          <p:cNvSpPr/>
          <p:nvPr/>
        </p:nvSpPr>
        <p:spPr>
          <a:xfrm>
            <a:off x="2492738" y="2551450"/>
            <a:ext cx="1800000" cy="61200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it-IT" sz="1400" dirty="0">
                <a:latin typeface="Arial Nova Cond Light" panose="020B0306020202020204" pitchFamily="34" charset="0"/>
              </a:rPr>
              <a:t>ASSEMBLEA DEI SOCI</a:t>
            </a:r>
          </a:p>
        </p:txBody>
      </p:sp>
      <p:cxnSp>
        <p:nvCxnSpPr>
          <p:cNvPr id="18" name="Connettore diritto 17">
            <a:extLst>
              <a:ext uri="{FF2B5EF4-FFF2-40B4-BE49-F238E27FC236}">
                <a16:creationId xmlns:a16="http://schemas.microsoft.com/office/drawing/2014/main" id="{07C4642E-AF98-1218-12CF-5296C81443BD}"/>
              </a:ext>
            </a:extLst>
          </p:cNvPr>
          <p:cNvCxnSpPr>
            <a:stCxn id="16" idx="2"/>
            <a:endCxn id="8" idx="0"/>
          </p:cNvCxnSpPr>
          <p:nvPr/>
        </p:nvCxnSpPr>
        <p:spPr>
          <a:xfrm>
            <a:off x="3392738" y="3163450"/>
            <a:ext cx="0" cy="708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ttore a gomito 19">
            <a:extLst>
              <a:ext uri="{FF2B5EF4-FFF2-40B4-BE49-F238E27FC236}">
                <a16:creationId xmlns:a16="http://schemas.microsoft.com/office/drawing/2014/main" id="{3AB19D58-3E10-B4F7-E344-5F5FD2ABC36D}"/>
              </a:ext>
            </a:extLst>
          </p:cNvPr>
          <p:cNvCxnSpPr>
            <a:stCxn id="8" idx="2"/>
            <a:endCxn id="14" idx="0"/>
          </p:cNvCxnSpPr>
          <p:nvPr/>
        </p:nvCxnSpPr>
        <p:spPr>
          <a:xfrm rot="5400000">
            <a:off x="2228619" y="3909646"/>
            <a:ext cx="589508" cy="17387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2" name="Connettore a gomito 21">
            <a:extLst>
              <a:ext uri="{FF2B5EF4-FFF2-40B4-BE49-F238E27FC236}">
                <a16:creationId xmlns:a16="http://schemas.microsoft.com/office/drawing/2014/main" id="{7BD5D22E-2D58-6783-39A3-CB2F34C98D0C}"/>
              </a:ext>
            </a:extLst>
          </p:cNvPr>
          <p:cNvCxnSpPr>
            <a:stCxn id="8" idx="2"/>
            <a:endCxn id="13" idx="0"/>
          </p:cNvCxnSpPr>
          <p:nvPr/>
        </p:nvCxnSpPr>
        <p:spPr>
          <a:xfrm rot="16200000" flipH="1">
            <a:off x="3965708" y="3911286"/>
            <a:ext cx="588577" cy="17345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0" name="Connettore a gomito 29">
            <a:extLst>
              <a:ext uri="{FF2B5EF4-FFF2-40B4-BE49-F238E27FC236}">
                <a16:creationId xmlns:a16="http://schemas.microsoft.com/office/drawing/2014/main" id="{CEF5640B-87B9-D866-9D86-EB244D3D8CF4}"/>
              </a:ext>
            </a:extLst>
          </p:cNvPr>
          <p:cNvCxnSpPr>
            <a:cxnSpLocks/>
            <a:stCxn id="7" idx="2"/>
            <a:endCxn id="12" idx="0"/>
          </p:cNvCxnSpPr>
          <p:nvPr/>
        </p:nvCxnSpPr>
        <p:spPr>
          <a:xfrm rot="5400000">
            <a:off x="2151852" y="7506706"/>
            <a:ext cx="1427497" cy="105120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5" name="Connettore a gomito 44">
            <a:extLst>
              <a:ext uri="{FF2B5EF4-FFF2-40B4-BE49-F238E27FC236}">
                <a16:creationId xmlns:a16="http://schemas.microsoft.com/office/drawing/2014/main" id="{0DC12C73-8C2B-CBB8-72CF-40087B40B8EF}"/>
              </a:ext>
            </a:extLst>
          </p:cNvPr>
          <p:cNvCxnSpPr>
            <a:stCxn id="7" idx="2"/>
            <a:endCxn id="9" idx="0"/>
          </p:cNvCxnSpPr>
          <p:nvPr/>
        </p:nvCxnSpPr>
        <p:spPr>
          <a:xfrm rot="16200000" flipH="1">
            <a:off x="3186849" y="7522909"/>
            <a:ext cx="1427503" cy="101880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6" name="Connettore diritto 25">
            <a:extLst>
              <a:ext uri="{FF2B5EF4-FFF2-40B4-BE49-F238E27FC236}">
                <a16:creationId xmlns:a16="http://schemas.microsoft.com/office/drawing/2014/main" id="{5B308537-9B36-4513-79A4-2056D9D8F896}"/>
              </a:ext>
            </a:extLst>
          </p:cNvPr>
          <p:cNvCxnSpPr>
            <a:stCxn id="9" idx="2"/>
            <a:endCxn id="10" idx="0"/>
          </p:cNvCxnSpPr>
          <p:nvPr/>
        </p:nvCxnSpPr>
        <p:spPr>
          <a:xfrm>
            <a:off x="4410000" y="9394061"/>
            <a:ext cx="0" cy="68593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Connettore diritto 39">
            <a:extLst>
              <a:ext uri="{FF2B5EF4-FFF2-40B4-BE49-F238E27FC236}">
                <a16:creationId xmlns:a16="http://schemas.microsoft.com/office/drawing/2014/main" id="{E7C9685B-55D2-498F-E39E-89C974836603}"/>
              </a:ext>
            </a:extLst>
          </p:cNvPr>
          <p:cNvCxnSpPr>
            <a:stCxn id="8" idx="2"/>
            <a:endCxn id="7" idx="0"/>
          </p:cNvCxnSpPr>
          <p:nvPr/>
        </p:nvCxnSpPr>
        <p:spPr>
          <a:xfrm flipH="1">
            <a:off x="3391200" y="4484257"/>
            <a:ext cx="1538" cy="2222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Connettore diritto 51">
            <a:extLst>
              <a:ext uri="{FF2B5EF4-FFF2-40B4-BE49-F238E27FC236}">
                <a16:creationId xmlns:a16="http://schemas.microsoft.com/office/drawing/2014/main" id="{0D7F51D3-CDEA-825D-C74B-F596FF8C53A7}"/>
              </a:ext>
            </a:extLst>
          </p:cNvPr>
          <p:cNvCxnSpPr>
            <a:stCxn id="15" idx="1"/>
          </p:cNvCxnSpPr>
          <p:nvPr/>
        </p:nvCxnSpPr>
        <p:spPr>
          <a:xfrm flipH="1">
            <a:off x="3391200" y="7740788"/>
            <a:ext cx="146306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nettore diritto 55">
            <a:extLst>
              <a:ext uri="{FF2B5EF4-FFF2-40B4-BE49-F238E27FC236}">
                <a16:creationId xmlns:a16="http://schemas.microsoft.com/office/drawing/2014/main" id="{3D1B5C16-3A09-74F9-CAF7-DC667E266D17}"/>
              </a:ext>
            </a:extLst>
          </p:cNvPr>
          <p:cNvCxnSpPr>
            <a:stCxn id="11" idx="1"/>
          </p:cNvCxnSpPr>
          <p:nvPr/>
        </p:nvCxnSpPr>
        <p:spPr>
          <a:xfrm flipH="1">
            <a:off x="3391200" y="6348845"/>
            <a:ext cx="128450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643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6C9708-E260-E00E-039B-BDF2B5A05316}"/>
              </a:ext>
            </a:extLst>
          </p:cNvPr>
          <p:cNvSpPr>
            <a:spLocks noGrp="1"/>
          </p:cNvSpPr>
          <p:nvPr>
            <p:ph type="title"/>
          </p:nvPr>
        </p:nvSpPr>
        <p:spPr>
          <a:xfrm>
            <a:off x="1440000" y="1080000"/>
            <a:ext cx="4680000" cy="900000"/>
          </a:xfrm>
        </p:spPr>
        <p:txBody>
          <a:bodyPr/>
          <a:lstStyle/>
          <a:p>
            <a:r>
              <a:rPr lang="it-IT" dirty="0"/>
              <a:t>RISORSE UMANE</a:t>
            </a:r>
          </a:p>
        </p:txBody>
      </p:sp>
      <p:sp>
        <p:nvSpPr>
          <p:cNvPr id="3" name="Segnaposto contenuto 2">
            <a:extLst>
              <a:ext uri="{FF2B5EF4-FFF2-40B4-BE49-F238E27FC236}">
                <a16:creationId xmlns:a16="http://schemas.microsoft.com/office/drawing/2014/main" id="{6FD492ED-AA7E-9138-7A30-D6A8CB3E008B}"/>
              </a:ext>
            </a:extLst>
          </p:cNvPr>
          <p:cNvSpPr>
            <a:spLocks noGrp="1"/>
          </p:cNvSpPr>
          <p:nvPr>
            <p:ph idx="1"/>
          </p:nvPr>
        </p:nvSpPr>
        <p:spPr>
          <a:xfrm>
            <a:off x="1440000" y="2520000"/>
            <a:ext cx="4680000" cy="9000000"/>
          </a:xfrm>
        </p:spPr>
        <p:txBody>
          <a:bodyPr>
            <a:normAutofit fontScale="92500" lnSpcReduction="20000"/>
          </a:bodyPr>
          <a:lstStyle/>
          <a:p>
            <a:pPr algn="just"/>
            <a:r>
              <a:rPr lang="it-IT" sz="2000" dirty="0"/>
              <a:t>Nel 2023 la nostra Cooperativa ha potuto contare sul lavoro e il sostegno di 3 soci e socie, i quali hanno lavorato in maniera stabile e continuativa, ognuno in base alle proprie competenze professionali legate alle esigenze della Cooperativa. </a:t>
            </a:r>
          </a:p>
          <a:p>
            <a:pPr algn="just"/>
            <a:r>
              <a:rPr lang="it-IT" sz="2000" dirty="0"/>
              <a:t>Oltre al lavoro dei soci, la Cooperativa ha impiegato altre 5 persone non socie.</a:t>
            </a:r>
          </a:p>
          <a:p>
            <a:pPr marL="0" indent="0" algn="just">
              <a:buNone/>
            </a:pPr>
            <a:r>
              <a:rPr lang="it-IT" sz="2000" dirty="0"/>
              <a:t>In questo terzo anno di attività della Cooperativa si è potuto dare più stabilità ai dipendenti per questo il contratto a tempo intermittente per una persona non socia è stato trasformato in contratto a tempo indeterminato ed è stato applicato il CCNL PER ARTISTI, TECNICI, AMMINISTRATIVI E AUSILIARI DIPENDENTI DA SOCIETA’ COOPERATIVE E IMPRESE SOCIALI OPERANTI NEL SETTORE DELLA PRODUZIONE CULTURALE E DELLO SPETTACOLO.</a:t>
            </a:r>
          </a:p>
          <a:p>
            <a:pPr marL="0" indent="0" algn="just">
              <a:buNone/>
            </a:pPr>
            <a:r>
              <a:rPr lang="it-IT" sz="2000" dirty="0"/>
              <a:t>Nell’anno 2023 è stata inserita una nuova risorsa con un contratto a tempo determinato per il periodo di gennaio-agosto 2023.</a:t>
            </a:r>
          </a:p>
          <a:p>
            <a:pPr marL="0" indent="0" algn="just">
              <a:buNone/>
            </a:pPr>
            <a:r>
              <a:rPr lang="it-IT" sz="2000" dirty="0"/>
              <a:t>Nell’anno 2023 non si sono verificati infortuni sul lavoro né ci sono stati contenziosi in materia di salute e sicurezza né in materia di lavoro. </a:t>
            </a:r>
          </a:p>
        </p:txBody>
      </p:sp>
    </p:spTree>
    <p:extLst>
      <p:ext uri="{BB962C8B-B14F-4D97-AF65-F5344CB8AC3E}">
        <p14:creationId xmlns:p14="http://schemas.microsoft.com/office/powerpoint/2010/main" val="3092188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59B502-4EE8-F7EA-1F7A-C2064EF1EA86}"/>
              </a:ext>
            </a:extLst>
          </p:cNvPr>
          <p:cNvSpPr>
            <a:spLocks noGrp="1"/>
          </p:cNvSpPr>
          <p:nvPr>
            <p:ph type="title"/>
          </p:nvPr>
        </p:nvSpPr>
        <p:spPr>
          <a:xfrm>
            <a:off x="1440000" y="1080000"/>
            <a:ext cx="4680000" cy="900000"/>
          </a:xfrm>
        </p:spPr>
        <p:txBody>
          <a:bodyPr>
            <a:normAutofit fontScale="90000"/>
          </a:bodyPr>
          <a:lstStyle/>
          <a:p>
            <a:r>
              <a:rPr lang="it-IT" dirty="0"/>
              <a:t>MAPPA DEGLI STAKEHOLDER</a:t>
            </a:r>
          </a:p>
        </p:txBody>
      </p:sp>
      <p:sp>
        <p:nvSpPr>
          <p:cNvPr id="20" name="CasellaDiTesto 19">
            <a:extLst>
              <a:ext uri="{FF2B5EF4-FFF2-40B4-BE49-F238E27FC236}">
                <a16:creationId xmlns:a16="http://schemas.microsoft.com/office/drawing/2014/main" id="{603E495D-1E14-A291-9813-513C225485C4}"/>
              </a:ext>
            </a:extLst>
          </p:cNvPr>
          <p:cNvSpPr txBox="1"/>
          <p:nvPr/>
        </p:nvSpPr>
        <p:spPr>
          <a:xfrm>
            <a:off x="1440000" y="2570281"/>
            <a:ext cx="1466138" cy="784830"/>
          </a:xfrm>
          <a:prstGeom prst="rect">
            <a:avLst/>
          </a:prstGeom>
          <a:noFill/>
        </p:spPr>
        <p:txBody>
          <a:bodyPr wrap="square" rtlCol="0">
            <a:spAutoFit/>
          </a:bodyPr>
          <a:lstStyle/>
          <a:p>
            <a:r>
              <a:rPr lang="it-IT" sz="1500" dirty="0"/>
              <a:t>Primari Interni:</a:t>
            </a:r>
          </a:p>
          <a:p>
            <a:pPr marL="508006" indent="-508006">
              <a:buFont typeface="Wingdings" panose="05000000000000000000" pitchFamily="2" charset="2"/>
              <a:buChar char="Ø"/>
            </a:pPr>
            <a:r>
              <a:rPr lang="it-IT" sz="1500" dirty="0" err="1"/>
              <a:t>CdA</a:t>
            </a:r>
            <a:endParaRPr lang="it-IT" sz="1500" dirty="0"/>
          </a:p>
          <a:p>
            <a:pPr marL="508006" indent="-508006">
              <a:buFont typeface="Wingdings" panose="05000000000000000000" pitchFamily="2" charset="2"/>
              <a:buChar char="Ø"/>
            </a:pPr>
            <a:r>
              <a:rPr lang="it-IT" sz="1500" dirty="0"/>
              <a:t>Soci</a:t>
            </a:r>
          </a:p>
        </p:txBody>
      </p:sp>
      <p:sp>
        <p:nvSpPr>
          <p:cNvPr id="26" name="CasellaDiTesto 25">
            <a:extLst>
              <a:ext uri="{FF2B5EF4-FFF2-40B4-BE49-F238E27FC236}">
                <a16:creationId xmlns:a16="http://schemas.microsoft.com/office/drawing/2014/main" id="{F2C28E97-D9C5-486D-80A2-A798388E5CE1}"/>
              </a:ext>
            </a:extLst>
          </p:cNvPr>
          <p:cNvSpPr txBox="1"/>
          <p:nvPr/>
        </p:nvSpPr>
        <p:spPr>
          <a:xfrm>
            <a:off x="1223146" y="7020176"/>
            <a:ext cx="1831906" cy="1246495"/>
          </a:xfrm>
          <a:prstGeom prst="rect">
            <a:avLst/>
          </a:prstGeom>
          <a:noFill/>
        </p:spPr>
        <p:txBody>
          <a:bodyPr wrap="square" rtlCol="0">
            <a:spAutoFit/>
          </a:bodyPr>
          <a:lstStyle/>
          <a:p>
            <a:r>
              <a:rPr lang="it-IT" sz="1500" dirty="0"/>
              <a:t>Secondari Interni:</a:t>
            </a:r>
          </a:p>
          <a:p>
            <a:pPr marL="508006" indent="-508006">
              <a:buFont typeface="Wingdings" panose="05000000000000000000" pitchFamily="2" charset="2"/>
              <a:buChar char="Ø"/>
            </a:pPr>
            <a:r>
              <a:rPr lang="it-IT" sz="1500" dirty="0"/>
              <a:t>Dipendenti</a:t>
            </a:r>
          </a:p>
          <a:p>
            <a:pPr marL="508006" indent="-508006">
              <a:buFont typeface="Wingdings" panose="05000000000000000000" pitchFamily="2" charset="2"/>
              <a:buChar char="Ø"/>
            </a:pPr>
            <a:r>
              <a:rPr lang="it-IT" sz="1500" dirty="0"/>
              <a:t>Collaboratori</a:t>
            </a:r>
          </a:p>
          <a:p>
            <a:pPr marL="508006" indent="-508006">
              <a:buFont typeface="Wingdings" panose="05000000000000000000" pitchFamily="2" charset="2"/>
              <a:buChar char="Ø"/>
            </a:pPr>
            <a:r>
              <a:rPr lang="it-IT" sz="1500" dirty="0"/>
              <a:t>Consulenti</a:t>
            </a:r>
          </a:p>
        </p:txBody>
      </p:sp>
      <p:sp>
        <p:nvSpPr>
          <p:cNvPr id="28" name="CasellaDiTesto 27">
            <a:extLst>
              <a:ext uri="{FF2B5EF4-FFF2-40B4-BE49-F238E27FC236}">
                <a16:creationId xmlns:a16="http://schemas.microsoft.com/office/drawing/2014/main" id="{F580CF9A-205D-C0E7-BA54-5A3BF915B9FA}"/>
              </a:ext>
            </a:extLst>
          </p:cNvPr>
          <p:cNvSpPr txBox="1"/>
          <p:nvPr/>
        </p:nvSpPr>
        <p:spPr>
          <a:xfrm>
            <a:off x="3551943" y="2569910"/>
            <a:ext cx="2479759" cy="4606454"/>
          </a:xfrm>
          <a:prstGeom prst="rect">
            <a:avLst/>
          </a:prstGeom>
          <a:noFill/>
        </p:spPr>
        <p:txBody>
          <a:bodyPr wrap="square" rtlCol="0">
            <a:spAutoFit/>
          </a:bodyPr>
          <a:lstStyle/>
          <a:p>
            <a:r>
              <a:rPr lang="it-IT" sz="1500" dirty="0"/>
              <a:t>Primari Esterni:</a:t>
            </a:r>
          </a:p>
          <a:p>
            <a:pPr marL="285750" indent="-285750">
              <a:buFont typeface="Wingdings" panose="05000000000000000000" pitchFamily="2" charset="2"/>
              <a:buChar char="Ø"/>
            </a:pPr>
            <a:r>
              <a:rPr lang="it-IT" sz="1500" dirty="0"/>
              <a:t>Pubblico</a:t>
            </a:r>
          </a:p>
          <a:p>
            <a:pPr marL="285750" indent="-285750">
              <a:buFont typeface="Wingdings" panose="05000000000000000000" pitchFamily="2" charset="2"/>
              <a:buChar char="Ø"/>
            </a:pPr>
            <a:r>
              <a:rPr lang="it-IT" sz="1500" dirty="0"/>
              <a:t>Amministrazioni Comunali e Regionali</a:t>
            </a:r>
          </a:p>
          <a:p>
            <a:pPr marL="285750" indent="-285750">
              <a:buFont typeface="Wingdings" panose="05000000000000000000" pitchFamily="2" charset="2"/>
              <a:buChar char="Ø"/>
            </a:pPr>
            <a:r>
              <a:rPr lang="it-IT" sz="1500" dirty="0"/>
              <a:t>Compagnie ospitate</a:t>
            </a:r>
          </a:p>
          <a:p>
            <a:pPr marL="285750" indent="-285750">
              <a:buFont typeface="Wingdings" panose="05000000000000000000" pitchFamily="2" charset="2"/>
              <a:buChar char="Ø"/>
            </a:pPr>
            <a:r>
              <a:rPr lang="it-IT" sz="1500" dirty="0" err="1"/>
              <a:t>ArtistI</a:t>
            </a:r>
            <a:endParaRPr lang="it-IT" sz="1500" dirty="0"/>
          </a:p>
          <a:p>
            <a:pPr marL="285750" indent="-285750">
              <a:buFont typeface="Wingdings" panose="05000000000000000000" pitchFamily="2" charset="2"/>
              <a:buChar char="Ø"/>
            </a:pPr>
            <a:r>
              <a:rPr lang="it-IT" sz="1500" dirty="0"/>
              <a:t>Teatri</a:t>
            </a:r>
          </a:p>
          <a:p>
            <a:pPr marL="285750" indent="-285750">
              <a:buFont typeface="Wingdings" panose="05000000000000000000" pitchFamily="2" charset="2"/>
              <a:buChar char="Ø"/>
            </a:pPr>
            <a:r>
              <a:rPr lang="it-IT" sz="1500" dirty="0"/>
              <a:t>Scuole</a:t>
            </a:r>
          </a:p>
          <a:p>
            <a:pPr marL="285750" indent="-285750">
              <a:buFont typeface="Wingdings" panose="05000000000000000000" pitchFamily="2" charset="2"/>
              <a:buChar char="Ø"/>
            </a:pPr>
            <a:r>
              <a:rPr lang="it-IT" sz="1500" dirty="0"/>
              <a:t>Insegnanti</a:t>
            </a:r>
          </a:p>
          <a:p>
            <a:pPr marL="285750" indent="-285750">
              <a:buFont typeface="Wingdings" panose="05000000000000000000" pitchFamily="2" charset="2"/>
              <a:buChar char="Ø"/>
            </a:pPr>
            <a:r>
              <a:rPr lang="it-IT" sz="1500" dirty="0"/>
              <a:t>Università</a:t>
            </a:r>
          </a:p>
          <a:p>
            <a:pPr marL="285750" indent="-285750">
              <a:buFont typeface="Wingdings" panose="05000000000000000000" pitchFamily="2" charset="2"/>
              <a:buChar char="Ø"/>
            </a:pPr>
            <a:r>
              <a:rPr lang="it-IT" sz="1500" dirty="0"/>
              <a:t>Associazioni Culturali e terzo settore</a:t>
            </a:r>
          </a:p>
          <a:p>
            <a:pPr marL="285750" indent="-285750">
              <a:buFont typeface="Wingdings" panose="05000000000000000000" pitchFamily="2" charset="2"/>
              <a:buChar char="Ø"/>
            </a:pPr>
            <a:r>
              <a:rPr lang="it-IT" sz="1500" dirty="0"/>
              <a:t>Banche e fondazioni</a:t>
            </a:r>
          </a:p>
          <a:p>
            <a:pPr marL="285750" indent="-285750">
              <a:buFont typeface="Wingdings" panose="05000000000000000000" pitchFamily="2" charset="2"/>
              <a:buChar char="Ø"/>
            </a:pPr>
            <a:r>
              <a:rPr lang="it-IT" sz="1500" dirty="0"/>
              <a:t>Ufficio Stampa</a:t>
            </a:r>
          </a:p>
          <a:p>
            <a:pPr marL="285750" indent="-285750">
              <a:buFont typeface="Wingdings" panose="05000000000000000000" pitchFamily="2" charset="2"/>
              <a:buChar char="Ø"/>
            </a:pPr>
            <a:r>
              <a:rPr lang="it-IT" sz="1500" dirty="0"/>
              <a:t>Piccoli e Grandi Fornitori</a:t>
            </a:r>
          </a:p>
          <a:p>
            <a:endParaRPr lang="it-IT" sz="1778" dirty="0"/>
          </a:p>
          <a:p>
            <a:pPr marL="508006" indent="-508006">
              <a:buFont typeface="Wingdings" panose="05000000000000000000" pitchFamily="2" charset="2"/>
              <a:buChar char="Ø"/>
            </a:pPr>
            <a:endParaRPr lang="it-IT" sz="1778" dirty="0"/>
          </a:p>
          <a:p>
            <a:pPr marL="508006" indent="-508006">
              <a:buFont typeface="Wingdings" panose="05000000000000000000" pitchFamily="2" charset="2"/>
              <a:buChar char="Ø"/>
            </a:pPr>
            <a:endParaRPr lang="it-IT" sz="1778" dirty="0"/>
          </a:p>
        </p:txBody>
      </p:sp>
      <p:sp>
        <p:nvSpPr>
          <p:cNvPr id="29" name="CasellaDiTesto 28">
            <a:extLst>
              <a:ext uri="{FF2B5EF4-FFF2-40B4-BE49-F238E27FC236}">
                <a16:creationId xmlns:a16="http://schemas.microsoft.com/office/drawing/2014/main" id="{46E48551-D087-472C-FCAF-F05C72DBA823}"/>
              </a:ext>
            </a:extLst>
          </p:cNvPr>
          <p:cNvSpPr txBox="1"/>
          <p:nvPr/>
        </p:nvSpPr>
        <p:spPr>
          <a:xfrm>
            <a:off x="3606187" y="7004678"/>
            <a:ext cx="2801152" cy="2197205"/>
          </a:xfrm>
          <a:prstGeom prst="rect">
            <a:avLst/>
          </a:prstGeom>
          <a:noFill/>
        </p:spPr>
        <p:txBody>
          <a:bodyPr wrap="square" rtlCol="0">
            <a:spAutoFit/>
          </a:bodyPr>
          <a:lstStyle/>
          <a:p>
            <a:r>
              <a:rPr lang="it-IT" sz="1500" dirty="0"/>
              <a:t>Secondari Esterni:</a:t>
            </a:r>
          </a:p>
          <a:p>
            <a:pPr marL="508006" indent="-508006">
              <a:buFont typeface="Wingdings" panose="05000000000000000000" pitchFamily="2" charset="2"/>
              <a:buChar char="Ø"/>
            </a:pPr>
            <a:r>
              <a:rPr lang="it-IT" sz="1500" dirty="0"/>
              <a:t>Collettività e Territorio</a:t>
            </a:r>
          </a:p>
          <a:p>
            <a:pPr marL="508006" indent="-508006">
              <a:buFont typeface="Wingdings" panose="05000000000000000000" pitchFamily="2" charset="2"/>
              <a:buChar char="Ø"/>
            </a:pPr>
            <a:r>
              <a:rPr lang="it-IT" sz="1500" dirty="0"/>
              <a:t>Associazioni di categoria</a:t>
            </a:r>
          </a:p>
          <a:p>
            <a:pPr marL="508006" indent="-508006">
              <a:buFont typeface="Wingdings" panose="05000000000000000000" pitchFamily="2" charset="2"/>
              <a:buChar char="Ø"/>
            </a:pPr>
            <a:r>
              <a:rPr lang="it-IT" sz="1500" dirty="0"/>
              <a:t>Enti teatrali</a:t>
            </a:r>
          </a:p>
          <a:p>
            <a:pPr marL="508006" indent="-508006">
              <a:buFont typeface="Wingdings" panose="05000000000000000000" pitchFamily="2" charset="2"/>
              <a:buChar char="Ø"/>
            </a:pPr>
            <a:r>
              <a:rPr lang="it-IT" sz="1500" dirty="0"/>
              <a:t>Enti culturali</a:t>
            </a:r>
          </a:p>
          <a:p>
            <a:pPr marL="508006" indent="-508006">
              <a:buFont typeface="Wingdings" panose="05000000000000000000" pitchFamily="2" charset="2"/>
              <a:buChar char="Ø"/>
            </a:pPr>
            <a:r>
              <a:rPr lang="it-IT" sz="1500" dirty="0"/>
              <a:t>Media</a:t>
            </a:r>
          </a:p>
          <a:p>
            <a:pPr marL="508006" indent="-508006">
              <a:buFont typeface="Wingdings" panose="05000000000000000000" pitchFamily="2" charset="2"/>
              <a:buChar char="Ø"/>
            </a:pPr>
            <a:endParaRPr lang="it-IT" sz="1400" dirty="0"/>
          </a:p>
          <a:p>
            <a:pPr marL="508006" indent="-508006">
              <a:buFont typeface="Wingdings" panose="05000000000000000000" pitchFamily="2" charset="2"/>
              <a:buChar char="Ø"/>
            </a:pPr>
            <a:endParaRPr lang="it-IT" sz="1778" dirty="0"/>
          </a:p>
        </p:txBody>
      </p:sp>
      <p:cxnSp>
        <p:nvCxnSpPr>
          <p:cNvPr id="4" name="Connettore diritto 3">
            <a:extLst>
              <a:ext uri="{FF2B5EF4-FFF2-40B4-BE49-F238E27FC236}">
                <a16:creationId xmlns:a16="http://schemas.microsoft.com/office/drawing/2014/main" id="{C393457B-7B80-E25D-DF4E-034BFCF024EB}"/>
              </a:ext>
            </a:extLst>
          </p:cNvPr>
          <p:cNvCxnSpPr/>
          <p:nvPr/>
        </p:nvCxnSpPr>
        <p:spPr>
          <a:xfrm>
            <a:off x="3303497" y="2814923"/>
            <a:ext cx="0" cy="7315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Connettore diritto 5">
            <a:extLst>
              <a:ext uri="{FF2B5EF4-FFF2-40B4-BE49-F238E27FC236}">
                <a16:creationId xmlns:a16="http://schemas.microsoft.com/office/drawing/2014/main" id="{89F57C06-DF41-8C3F-20C8-D16B46BB0110}"/>
              </a:ext>
            </a:extLst>
          </p:cNvPr>
          <p:cNvCxnSpPr/>
          <p:nvPr/>
        </p:nvCxnSpPr>
        <p:spPr>
          <a:xfrm>
            <a:off x="1024301" y="6736211"/>
            <a:ext cx="472096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8050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9000000"/>
          </a:xfrm>
        </p:spPr>
        <p:txBody>
          <a:bodyPr>
            <a:normAutofit fontScale="70000" lnSpcReduction="20000"/>
          </a:bodyPr>
          <a:lstStyle/>
          <a:p>
            <a:pPr marL="0" indent="0" algn="just">
              <a:buNone/>
            </a:pPr>
            <a:r>
              <a:rPr lang="it-IT" sz="2600" dirty="0"/>
              <a:t>L’attività invernale di Sillaba ha visto le seguenti rassegne:</a:t>
            </a:r>
          </a:p>
          <a:p>
            <a:pPr algn="just"/>
            <a:r>
              <a:rPr lang="it-IT" sz="2600" dirty="0"/>
              <a:t>Pieno di Voci, Villa Torlonia Teatro: il cartellone teatrale giunto alla 5° edizione, dedicato al teatro contemporaneo e ai nuovi interpreti.</a:t>
            </a:r>
          </a:p>
          <a:p>
            <a:pPr algn="just"/>
            <a:r>
              <a:rPr lang="it-IT" sz="2600" dirty="0"/>
              <a:t>Digitali Purpurei: rassegna che vede protagonisti sul palcoscenico di Villa Torlonia Teatro i principali youtuber della scena italiana con monologhi a tema scientifico o filosofico.</a:t>
            </a:r>
          </a:p>
          <a:p>
            <a:pPr algn="just"/>
            <a:r>
              <a:rPr lang="it-IT" sz="2600" dirty="0"/>
              <a:t>Scalpiti: ciclo di conferenze sceniche di approfondimento a Villa Torlonia Teatro su musica, poesia, fotografia, filosofia.</a:t>
            </a:r>
          </a:p>
          <a:p>
            <a:pPr algn="just"/>
            <a:r>
              <a:rPr lang="it-IT" sz="2600" dirty="0"/>
              <a:t>Il Fanciullino: rassegna di teatro per le famiglie programmata a Villa Torlonia Teatro con la finalità di promuovere nuove occasioni di alfabetizzazione teatrale e con lo spettacolo dal vivo.</a:t>
            </a:r>
          </a:p>
          <a:p>
            <a:pPr algn="just"/>
            <a:r>
              <a:rPr lang="it-IT" sz="2600" dirty="0"/>
              <a:t>Prova d’Attore: 24° stagione teatrale nel teatro Elisabetta Turroni di Sogliano.</a:t>
            </a:r>
          </a:p>
          <a:p>
            <a:pPr algn="just"/>
            <a:r>
              <a:rPr lang="it-IT" sz="2600" dirty="0"/>
              <a:t>Fuori Luogo: 9° edizione, la rassegna dedicata al teatro e alla narrazione dialettale d’autore, programmata fuori dal teatro, in luoghi accoglienti e suggestivi individuati anche nelle frazioni della comunità. </a:t>
            </a:r>
          </a:p>
          <a:p>
            <a:pPr algn="just"/>
            <a:r>
              <a:rPr lang="it-IT" sz="2600" dirty="0"/>
              <a:t>Palazzo Dolcini: secondo anno per il nuovo teatro in gestione, con una rassegna di teatro di narrazione.</a:t>
            </a:r>
            <a:endParaRPr lang="it-IT" dirty="0"/>
          </a:p>
        </p:txBody>
      </p:sp>
    </p:spTree>
    <p:extLst>
      <p:ext uri="{BB962C8B-B14F-4D97-AF65-F5344CB8AC3E}">
        <p14:creationId xmlns:p14="http://schemas.microsoft.com/office/powerpoint/2010/main" val="65107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9000000"/>
          </a:xfrm>
        </p:spPr>
        <p:txBody>
          <a:bodyPr>
            <a:normAutofit fontScale="92500" lnSpcReduction="20000"/>
          </a:bodyPr>
          <a:lstStyle/>
          <a:p>
            <a:pPr algn="just"/>
            <a:r>
              <a:rPr lang="it-IT" sz="1900" dirty="0"/>
              <a:t>A Breve Termine: rassegna a Palazzo Dolcini di teatro civile dedicata ai fruitori dei caffè Alzheimer per offrire alla Terza Età nuove e gratuite occasioni di socializzazione.</a:t>
            </a:r>
          </a:p>
          <a:p>
            <a:pPr algn="just"/>
            <a:r>
              <a:rPr lang="it-IT" sz="1900" dirty="0"/>
              <a:t>Diverso dal solito: incontri a Mercato Saraceno che intendono creare occasioni di confronto sui diritti civili e il linguaggio inclusivo.</a:t>
            </a:r>
          </a:p>
          <a:p>
            <a:pPr algn="just"/>
            <a:r>
              <a:rPr lang="it-IT" sz="1900" dirty="0"/>
              <a:t>Teatro Moderno Savignano: il 2023 ha visto una nuova stagione teatrale curata da Sillaba per la prima volta, quella della città di Savignano sul Rubicone. A dicembre, dopo una felice campagna abbonamenti, è iniziato così il nostro quarto cartellone in Romagna, presso il Teatro di Savignano (419 posti).</a:t>
            </a:r>
          </a:p>
          <a:p>
            <a:pPr marL="0" indent="0" algn="just">
              <a:buNone/>
            </a:pPr>
            <a:r>
              <a:rPr lang="it-IT" sz="1900" dirty="0"/>
              <a:t>L’attività delle rassegne estive:</a:t>
            </a:r>
          </a:p>
          <a:p>
            <a:pPr algn="just"/>
            <a:r>
              <a:rPr lang="it-IT" sz="1900" dirty="0"/>
              <a:t>Reverso: il cartellone teatrale estivo di Villa Torlonia Teatro, programmato nella splendida corte all’aperto, con protagonisti gli interpreti del teatro di narrazione. </a:t>
            </a:r>
          </a:p>
          <a:p>
            <a:pPr algn="just"/>
            <a:r>
              <a:rPr lang="it-IT" sz="1900" dirty="0" err="1"/>
              <a:t>Elsinore</a:t>
            </a:r>
            <a:r>
              <a:rPr lang="it-IT" sz="1900" dirty="0"/>
              <a:t>: Gatteo, la rassegna estiva programmata presso la corte del Castello situato nel centro della città, con protagonisti gli interpreti del teatro di parola.</a:t>
            </a:r>
          </a:p>
          <a:p>
            <a:pPr algn="just"/>
            <a:r>
              <a:rPr lang="it-IT" sz="1900" dirty="0"/>
              <a:t>Notturni nel Bosco: Sogliano, racconti teatrali presentati nei boschi e nei luoghi della natura selvaggia del paesaggio collinare, dove il pubblico, composto anche da incuriositi amanti della natura, percorre in notturna i sentieri naturali per raggiungere lo spazio scenico.</a:t>
            </a:r>
          </a:p>
          <a:p>
            <a:endParaRPr lang="it-IT" dirty="0"/>
          </a:p>
        </p:txBody>
      </p:sp>
    </p:spTree>
    <p:extLst>
      <p:ext uri="{BB962C8B-B14F-4D97-AF65-F5344CB8AC3E}">
        <p14:creationId xmlns:p14="http://schemas.microsoft.com/office/powerpoint/2010/main" val="131606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9000000"/>
          </a:xfrm>
        </p:spPr>
        <p:txBody>
          <a:bodyPr>
            <a:normAutofit/>
          </a:bodyPr>
          <a:lstStyle/>
          <a:p>
            <a:pPr algn="just"/>
            <a:r>
              <a:rPr lang="it-IT" sz="1800" dirty="0"/>
              <a:t>Leggermente salato: rassegna </a:t>
            </a:r>
            <a:r>
              <a:rPr lang="it-IT" sz="1800" dirty="0" err="1"/>
              <a:t>teatra</a:t>
            </a:r>
            <a:r>
              <a:rPr lang="it-IT" sz="1800" dirty="0"/>
              <a:t>-le che si svolge nell’oasi naturale delle Saline di Cervia.</a:t>
            </a:r>
          </a:p>
          <a:p>
            <a:pPr algn="just"/>
            <a:r>
              <a:rPr lang="it-IT" sz="1800" dirty="0"/>
              <a:t>Savio Trail: programma di valorizza-zione turistica della Valle del Savio con camminate, degustazioni, spettacoli e concerti.</a:t>
            </a:r>
          </a:p>
          <a:p>
            <a:pPr algn="just"/>
            <a:r>
              <a:rPr lang="it-IT" sz="1800" dirty="0"/>
              <a:t>Cesena che Spettacolo: calendario di appuntamenti culturali per l’estate della Città di Cesena a cui abbiamo partecipato con tre appuntamenti teatrali presso il Chiostro di San Francesco.</a:t>
            </a:r>
          </a:p>
          <a:p>
            <a:pPr marL="0" indent="0" algn="just">
              <a:buNone/>
            </a:pPr>
            <a:endParaRPr lang="it-IT" sz="2000" dirty="0"/>
          </a:p>
          <a:p>
            <a:pPr marL="0" indent="0" algn="just">
              <a:buNone/>
            </a:pPr>
            <a:endParaRPr lang="it-IT" sz="2000" dirty="0"/>
          </a:p>
          <a:p>
            <a:pPr marL="0" indent="0" algn="just">
              <a:buNone/>
            </a:pPr>
            <a:endParaRPr lang="it-IT" sz="1800" dirty="0"/>
          </a:p>
          <a:p>
            <a:pPr marL="0" indent="0" algn="just">
              <a:buNone/>
            </a:pPr>
            <a:r>
              <a:rPr lang="it-IT" sz="2800" b="1" dirty="0"/>
              <a:t>I NOSTRI NUMERI</a:t>
            </a:r>
          </a:p>
          <a:p>
            <a:r>
              <a:rPr lang="it-IT" sz="2800" b="1" dirty="0"/>
              <a:t>4 TEATRI</a:t>
            </a:r>
          </a:p>
          <a:p>
            <a:r>
              <a:rPr lang="it-IT" sz="2800" b="1" dirty="0"/>
              <a:t>6 PROGRAMMI ESTIVI</a:t>
            </a:r>
          </a:p>
          <a:p>
            <a:r>
              <a:rPr lang="it-IT" sz="2800" b="1" dirty="0"/>
              <a:t>69 SPETTACOLI</a:t>
            </a:r>
          </a:p>
          <a:p>
            <a:r>
              <a:rPr lang="it-IT" sz="2800" b="1" dirty="0"/>
              <a:t>10.027 SPETTATORI</a:t>
            </a:r>
          </a:p>
          <a:p>
            <a:endParaRPr lang="it-IT" dirty="0"/>
          </a:p>
        </p:txBody>
      </p:sp>
    </p:spTree>
    <p:extLst>
      <p:ext uri="{BB962C8B-B14F-4D97-AF65-F5344CB8AC3E}">
        <p14:creationId xmlns:p14="http://schemas.microsoft.com/office/powerpoint/2010/main" val="427725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9000000"/>
          </a:xfrm>
        </p:spPr>
        <p:txBody>
          <a:bodyPr>
            <a:normAutofit fontScale="25000" lnSpcReduction="20000"/>
          </a:bodyPr>
          <a:lstStyle/>
          <a:p>
            <a:pPr algn="just"/>
            <a:r>
              <a:rPr lang="it-IT" sz="7200" dirty="0"/>
              <a:t>Nel 2023 è stato ripreso lo spettacolo ‘Fuoco nero su fuoco </a:t>
            </a:r>
            <a:r>
              <a:rPr lang="it-IT" sz="7200" dirty="0" err="1"/>
              <a:t>bianco’</a:t>
            </a:r>
            <a:r>
              <a:rPr lang="it-IT" sz="7200" dirty="0"/>
              <a:t>, un lavoro che ruota intorno alla Bibbia ebraica, ironico ma allo stesso tempo profondo e commovente. Sono stati molti gli spettacoli ripresi da Mercadini, quasi 100 repliche in tutta Italia, compresi i luoghi gestiti direttamente da Cooperativa Sillaba, dalle due conferenze-spettacolo sulla pittura del Rinascimento: 'Arte di essere nuovi. Lezione sulla pittura del Rinascimento' e 'Leonardo e Michelangelo. il disegno delle cose invisibili’, ai lavori legati alla letteratura: 'Orlando furioso', ‘La più strana delle meraviglie’ su Shakespeare, 'Moby Dick' per arrivare ai lavori di stampo sociale come 'Noi siamo il suolo, noi siamo la </a:t>
            </a:r>
            <a:r>
              <a:rPr lang="it-IT" sz="7200" dirty="0" err="1"/>
              <a:t>terra'</a:t>
            </a:r>
            <a:r>
              <a:rPr lang="it-IT" sz="7200" dirty="0"/>
              <a:t>, 'Felicità for dummies' e a quelli civili come 'La più selvaggia seta, la più selvaggia fame' sulla Resistenza partigiana. 'Aldrovandi. Il collezionista di mondi' è stata invece l'unica produzione del 2023: l'attore ci parla della vita di Aldrovandi, naturalista e botanico del 16° secolo che, grazie ai suoi studi, ha aiutato ad </a:t>
            </a:r>
            <a:r>
              <a:rPr lang="it-IT" sz="7200" dirty="0" err="1"/>
              <a:t>abban</a:t>
            </a:r>
            <a:r>
              <a:rPr lang="it-IT" sz="7200" dirty="0"/>
              <a:t>-donare un mondo di superstizioni e leggende per dare spazio alle conoscenze scientifiche. E’ stato voluto dall'Università di Bologna e sicuramente verrà riproposto in luoghi accademici anche nel corso del 2024. Nel 2023 è uscito anche il nuovo libro di Mercadini: 'La donna che rise di Dio’,  una raccolta di episodi biblici analizzati sotto il punto di vista dalla potenza del significato delle parole. </a:t>
            </a:r>
            <a:endParaRPr lang="it-IT" sz="2300" dirty="0"/>
          </a:p>
          <a:p>
            <a:endParaRPr lang="it-IT" dirty="0"/>
          </a:p>
        </p:txBody>
      </p:sp>
    </p:spTree>
    <p:extLst>
      <p:ext uri="{BB962C8B-B14F-4D97-AF65-F5344CB8AC3E}">
        <p14:creationId xmlns:p14="http://schemas.microsoft.com/office/powerpoint/2010/main" val="2815276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6693574"/>
          </a:xfrm>
        </p:spPr>
        <p:txBody>
          <a:bodyPr>
            <a:normAutofit fontScale="62500" lnSpcReduction="20000"/>
          </a:bodyPr>
          <a:lstStyle/>
          <a:p>
            <a:pPr marL="0" indent="0" algn="just">
              <a:buNone/>
            </a:pPr>
            <a:r>
              <a:rPr lang="it-IT" sz="2900" dirty="0"/>
              <a:t>In questa maniera, attenendosi al senso letterale delle parole ebraiche, Mercadini ha saputo dare interpretazioni illuminate del testo che tutti conoscono di nome ma che, in realtà, pochissimi hanno letto e studiato. </a:t>
            </a:r>
          </a:p>
          <a:p>
            <a:pPr marL="0" indent="0" algn="just">
              <a:buNone/>
            </a:pPr>
            <a:r>
              <a:rPr lang="it-IT" sz="2900" dirty="0"/>
              <a:t>Per ultimo, Mercadini è stato l'ideatore di una serie di incontri all'interno di una rassegna chiamata 'Scalpiti’, per indicare una serie quasi incontrollata di 'impulsi culturali’, che ha visto salire sul palco del Teatro di Villa Torlonia, gestito da Sillaba, il regista Gabriele Vacis, in una delle sue famose lezioni, per l'occasione è stata scelta la 'Meditazione su Johann Sebastian Bach: le Variazioni Goldberg'; </a:t>
            </a:r>
            <a:r>
              <a:rPr lang="it-IT" sz="2900" dirty="0" err="1"/>
              <a:t>Gheula</a:t>
            </a:r>
            <a:r>
              <a:rPr lang="it-IT" sz="2900" dirty="0"/>
              <a:t> </a:t>
            </a:r>
            <a:r>
              <a:rPr lang="it-IT" sz="2900" dirty="0" err="1"/>
              <a:t>Canarutto</a:t>
            </a:r>
            <a:r>
              <a:rPr lang="it-IT" sz="2900" dirty="0"/>
              <a:t> </a:t>
            </a:r>
            <a:r>
              <a:rPr lang="it-IT" sz="2900" dirty="0" err="1"/>
              <a:t>Nemni</a:t>
            </a:r>
            <a:r>
              <a:rPr lang="it-IT" sz="2900" dirty="0"/>
              <a:t>, ebrea ortodossa, in 'Tutto quello che avreste voluto sapere sull’ebraismo ma che non avete mai osato chiedere' e Alessandro Vanoli, storico e scrittore, in un interessante intervento sul cambiamento climatico delle stagioni.</a:t>
            </a:r>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a:p>
          <a:p>
            <a:pPr marL="0" indent="0">
              <a:buNone/>
            </a:pPr>
            <a:endParaRPr lang="it-IT" dirty="0"/>
          </a:p>
        </p:txBody>
      </p:sp>
      <p:sp>
        <p:nvSpPr>
          <p:cNvPr id="5" name="CasellaDiTesto 4">
            <a:extLst>
              <a:ext uri="{FF2B5EF4-FFF2-40B4-BE49-F238E27FC236}">
                <a16:creationId xmlns:a16="http://schemas.microsoft.com/office/drawing/2014/main" id="{BA70FAB2-EA03-4AE1-0FE0-A6B27659BCFA}"/>
              </a:ext>
            </a:extLst>
          </p:cNvPr>
          <p:cNvSpPr txBox="1"/>
          <p:nvPr/>
        </p:nvSpPr>
        <p:spPr>
          <a:xfrm>
            <a:off x="1340610" y="8315311"/>
            <a:ext cx="4960800" cy="2893100"/>
          </a:xfrm>
          <a:prstGeom prst="rect">
            <a:avLst/>
          </a:prstGeom>
          <a:noFill/>
        </p:spPr>
        <p:txBody>
          <a:bodyPr wrap="square">
            <a:spAutoFit/>
          </a:bodyPr>
          <a:lstStyle/>
          <a:p>
            <a:pPr marL="0" indent="0">
              <a:buNone/>
            </a:pPr>
            <a:r>
              <a:rPr lang="it-IT" sz="2600" b="1" dirty="0"/>
              <a:t>I NOSTRI NUMERI</a:t>
            </a:r>
          </a:p>
          <a:p>
            <a:r>
              <a:rPr lang="it-IT" sz="2600" b="1" dirty="0"/>
              <a:t>76 REPLICHE PER L’ANNO 2023</a:t>
            </a:r>
          </a:p>
          <a:p>
            <a:r>
              <a:rPr lang="it-IT" sz="2600" b="1" dirty="0"/>
              <a:t>12 REGIONI + 1 estera </a:t>
            </a:r>
          </a:p>
          <a:p>
            <a:r>
              <a:rPr lang="it-IT" sz="2600" b="1" dirty="0"/>
              <a:t>151.441 FOLLOWER FACEBOOK</a:t>
            </a:r>
          </a:p>
          <a:p>
            <a:r>
              <a:rPr lang="it-IT" sz="2600" b="1" dirty="0"/>
              <a:t>61900 FOLLOWER INSTAGRAM</a:t>
            </a:r>
          </a:p>
          <a:p>
            <a:r>
              <a:rPr lang="it-IT" sz="2600" b="1" dirty="0"/>
              <a:t>189.000 FOLLOWER YOU TUBE</a:t>
            </a:r>
            <a:endParaRPr lang="it-IT" sz="2600" dirty="0"/>
          </a:p>
        </p:txBody>
      </p:sp>
    </p:spTree>
    <p:extLst>
      <p:ext uri="{BB962C8B-B14F-4D97-AF65-F5344CB8AC3E}">
        <p14:creationId xmlns:p14="http://schemas.microsoft.com/office/powerpoint/2010/main" val="4280134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FCEB0-1A3E-509D-4A42-ED7994B6AD7F}"/>
              </a:ext>
            </a:extLst>
          </p:cNvPr>
          <p:cNvSpPr>
            <a:spLocks noGrp="1"/>
          </p:cNvSpPr>
          <p:nvPr>
            <p:ph type="title"/>
          </p:nvPr>
        </p:nvSpPr>
        <p:spPr>
          <a:xfrm>
            <a:off x="1440000" y="1080000"/>
            <a:ext cx="4680000" cy="900000"/>
          </a:xfrm>
        </p:spPr>
        <p:txBody>
          <a:bodyPr/>
          <a:lstStyle/>
          <a:p>
            <a:r>
              <a:rPr lang="it-IT" dirty="0"/>
              <a:t>INDICE</a:t>
            </a:r>
          </a:p>
        </p:txBody>
      </p:sp>
      <p:sp>
        <p:nvSpPr>
          <p:cNvPr id="3" name="Segnaposto contenuto 2">
            <a:extLst>
              <a:ext uri="{FF2B5EF4-FFF2-40B4-BE49-F238E27FC236}">
                <a16:creationId xmlns:a16="http://schemas.microsoft.com/office/drawing/2014/main" id="{AA6DF0D0-5403-8EB9-39EE-77EAC3DE3476}"/>
              </a:ext>
            </a:extLst>
          </p:cNvPr>
          <p:cNvSpPr>
            <a:spLocks noGrp="1"/>
          </p:cNvSpPr>
          <p:nvPr>
            <p:ph idx="1"/>
          </p:nvPr>
        </p:nvSpPr>
        <p:spPr>
          <a:xfrm>
            <a:off x="1440000" y="3019461"/>
            <a:ext cx="4680000" cy="6682913"/>
          </a:xfrm>
        </p:spPr>
        <p:txBody>
          <a:bodyPr>
            <a:normAutofit/>
          </a:bodyPr>
          <a:lstStyle/>
          <a:p>
            <a:r>
              <a:rPr lang="it-IT" sz="2000" dirty="0"/>
              <a:t>MOTIVAZIONE</a:t>
            </a:r>
          </a:p>
          <a:p>
            <a:r>
              <a:rPr lang="it-IT" sz="2000" dirty="0"/>
              <a:t>METODOLOGIA</a:t>
            </a:r>
          </a:p>
          <a:p>
            <a:r>
              <a:rPr lang="it-IT" sz="2000" dirty="0"/>
              <a:t>IDENTITA’</a:t>
            </a:r>
          </a:p>
          <a:p>
            <a:r>
              <a:rPr lang="it-IT" sz="2000" dirty="0"/>
              <a:t>STORIA DI SILLABA</a:t>
            </a:r>
          </a:p>
          <a:p>
            <a:r>
              <a:rPr lang="it-IT" sz="2000" dirty="0"/>
              <a:t>MISSION</a:t>
            </a:r>
          </a:p>
          <a:p>
            <a:r>
              <a:rPr lang="it-IT" sz="2000" dirty="0"/>
              <a:t>VISION</a:t>
            </a:r>
          </a:p>
          <a:p>
            <a:r>
              <a:rPr lang="it-IT" sz="2000" dirty="0"/>
              <a:t>GOVERNANCE</a:t>
            </a:r>
          </a:p>
          <a:p>
            <a:r>
              <a:rPr lang="it-IT" sz="2000" dirty="0"/>
              <a:t>ORGANIGRAMMA</a:t>
            </a:r>
          </a:p>
          <a:p>
            <a:r>
              <a:rPr lang="it-IT" sz="2000" dirty="0"/>
              <a:t>RISORSE UMANE</a:t>
            </a:r>
          </a:p>
          <a:p>
            <a:r>
              <a:rPr lang="it-IT" sz="2000" dirty="0"/>
              <a:t>MAPPA DEGLI STAKEHOLDER</a:t>
            </a:r>
          </a:p>
          <a:p>
            <a:r>
              <a:rPr lang="it-IT" sz="2000" dirty="0"/>
              <a:t>ATTIVITA’</a:t>
            </a:r>
          </a:p>
          <a:p>
            <a:r>
              <a:rPr lang="it-IT" sz="2000" dirty="0"/>
              <a:t>RAPPORTI CON IL TERRITORIO</a:t>
            </a:r>
          </a:p>
          <a:p>
            <a:r>
              <a:rPr lang="it-IT" sz="2000" dirty="0"/>
              <a:t>COLLABORAZIONI E RETI</a:t>
            </a:r>
          </a:p>
          <a:p>
            <a:r>
              <a:rPr lang="it-IT" sz="2000" dirty="0"/>
              <a:t>RELAZIONE ECONOMICA</a:t>
            </a:r>
          </a:p>
          <a:p>
            <a:r>
              <a:rPr lang="it-IT" sz="2000" dirty="0"/>
              <a:t>PROGETTI FUTURI</a:t>
            </a:r>
          </a:p>
          <a:p>
            <a:r>
              <a:rPr lang="it-IT" sz="2000" dirty="0"/>
              <a:t>CONTATTI</a:t>
            </a:r>
          </a:p>
        </p:txBody>
      </p:sp>
    </p:spTree>
    <p:extLst>
      <p:ext uri="{BB962C8B-B14F-4D97-AF65-F5344CB8AC3E}">
        <p14:creationId xmlns:p14="http://schemas.microsoft.com/office/powerpoint/2010/main" val="2569737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19999"/>
            <a:ext cx="4680000" cy="9404675"/>
          </a:xfrm>
        </p:spPr>
        <p:txBody>
          <a:bodyPr>
            <a:normAutofit fontScale="85000" lnSpcReduction="20000"/>
          </a:bodyPr>
          <a:lstStyle/>
          <a:p>
            <a:pPr marL="0" indent="0" algn="just">
              <a:buNone/>
            </a:pPr>
            <a:r>
              <a:rPr lang="it-IT" sz="2100" dirty="0"/>
              <a:t>Attraverso programmi di teatro di parola e narrazione, alternando le figure più apprezzate del panorama nazionale ai giovani attori e autori del territorio, Sillaba ha curato nel 2023 stagioni teatrali e programmi di arene estive per e in 7 Comuni della Romagna: San Mauro Pascoli, Sogliano al Rubicone, Mercato Saraceno, Savignano sul Rubicone, Gatteo, Cesena e Cervia.</a:t>
            </a:r>
          </a:p>
          <a:p>
            <a:pPr marL="0" indent="0" algn="just">
              <a:buNone/>
            </a:pPr>
            <a:r>
              <a:rPr lang="it-IT" sz="2100" dirty="0"/>
              <a:t>Sollecitando contemporaneamente la partecipazione del pubblico abituale dei teatri, di quello interessato alla letteratura, all’arte e alla musica, e di quello dei giovani che amano l’approfondimento, l’informazione e gli eventi, abbiamo proseguito il lavoro di ibridazione dei linguaggi artistici, proponendo per ogni Comune filoni contenutistici e rassegne tematiche ideate a partire dai singoli contesti e dalle diverse peculiarità di ogni territorio. Così a Mercato Saraceno, sede di Fondazione Maratona Alzheimer, è nata ‘A Breve Termine – pillole di teatro’ per coinvolgere anziani non autosufficienti, persone con disturbi di memoria, spettatori della Terza Età interessati a socializzare e a continuare a vivere riti collettivi come il teatro. Oppure a Sogliano, comune vasto e dal grande patrimonio naturalistico, si sono succedute nuove edizioni di ‘</a:t>
            </a:r>
            <a:r>
              <a:rPr lang="it-IT" sz="2100" dirty="0" err="1"/>
              <a:t>FuoriLuogo</a:t>
            </a:r>
            <a:r>
              <a:rPr lang="it-IT" sz="2100" dirty="0"/>
              <a:t>’, rassegna di teatro fuori dal teatro, nei borghi di un territorio che così diventa teatro diffuso, e di ‘Notturni nel Bosco’, cartellone di spettacoli e musica immerso nelle radure, in palcoscenici naturali, per favorire la scoperta dei sentieri del Rubicone ed educare al rispetto della natura.</a:t>
            </a:r>
          </a:p>
          <a:p>
            <a:endParaRPr lang="it-IT" dirty="0"/>
          </a:p>
        </p:txBody>
      </p:sp>
    </p:spTree>
    <p:extLst>
      <p:ext uri="{BB962C8B-B14F-4D97-AF65-F5344CB8AC3E}">
        <p14:creationId xmlns:p14="http://schemas.microsoft.com/office/powerpoint/2010/main" val="3341268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A818FF-A3D0-8F35-F6D4-DA8CB93272CC}"/>
              </a:ext>
            </a:extLst>
          </p:cNvPr>
          <p:cNvSpPr>
            <a:spLocks noGrp="1"/>
          </p:cNvSpPr>
          <p:nvPr>
            <p:ph type="title"/>
          </p:nvPr>
        </p:nvSpPr>
        <p:spPr>
          <a:xfrm>
            <a:off x="1440000" y="1080000"/>
            <a:ext cx="4680000" cy="900000"/>
          </a:xfrm>
        </p:spPr>
        <p:txBody>
          <a:bodyPr/>
          <a:lstStyle/>
          <a:p>
            <a:r>
              <a:rPr lang="it-IT" dirty="0"/>
              <a:t>ATTIVITA’</a:t>
            </a:r>
          </a:p>
        </p:txBody>
      </p:sp>
      <p:sp>
        <p:nvSpPr>
          <p:cNvPr id="3" name="Segnaposto contenuto 2">
            <a:extLst>
              <a:ext uri="{FF2B5EF4-FFF2-40B4-BE49-F238E27FC236}">
                <a16:creationId xmlns:a16="http://schemas.microsoft.com/office/drawing/2014/main" id="{A19893FE-2A44-3FA5-AB61-BB5F04BE2F2A}"/>
              </a:ext>
            </a:extLst>
          </p:cNvPr>
          <p:cNvSpPr>
            <a:spLocks noGrp="1"/>
          </p:cNvSpPr>
          <p:nvPr>
            <p:ph idx="1"/>
          </p:nvPr>
        </p:nvSpPr>
        <p:spPr>
          <a:xfrm>
            <a:off x="1440000" y="2520000"/>
            <a:ext cx="4680000" cy="9000000"/>
          </a:xfrm>
        </p:spPr>
        <p:txBody>
          <a:bodyPr>
            <a:normAutofit fontScale="92500" lnSpcReduction="10000"/>
          </a:bodyPr>
          <a:lstStyle/>
          <a:p>
            <a:pPr marL="0" indent="0" algn="just">
              <a:buNone/>
            </a:pPr>
            <a:r>
              <a:rPr lang="it-IT" sz="1900" dirty="0"/>
              <a:t>Il 2023 ha dunque caratterizzato la ripresa completa delle attività di spettacolo dopo gli anni di pandemia, con un incremento di pubblico e di partecipazione agli appuntamenti teatrali. Una ripresa rallentata solamente, in primavera, dall’alluvione che si è riversata soprattutto nei paesi collinari: qui, assecondati dal grande spirito resiliente delle Amministrazioni comunali, abbiamo operato adattando i programmi alle condizioni degli spazi naturali, riuscendo però a confermare gran parte dei programmi estivi. Da evidenziare in particolare la conferma del concerto degli Eugenio in Via di Gioia a Mercato Saraceno che ha segnato un grande spirito di vicinanza e portato nella Valle del Savio centinaia di giovani fan  che hanno tenuto alta l’attenzione sui territori gravemente colpiti dall’alluvione.</a:t>
            </a:r>
          </a:p>
          <a:p>
            <a:pPr marL="0" indent="0" algn="just">
              <a:buNone/>
            </a:pPr>
            <a:r>
              <a:rPr lang="it-IT" sz="1900" dirty="0"/>
              <a:t>La produzione è l'occasione per sostenere giovani autori rendendo il loro lavoro noto anche ad una fascia di pubblico meno avvezza all'uso di internet. Allo stesso tempo, serve ad avvicinare il giovane pubblico al teatro, presentandolo come luogo di incontro e condivisione culturale trans- generazionale. In quest'ottica volge la produzione di spettacoli di autori come Riccardo Dal Ferro, youtuber e autore specializzato in filosofia da noi prodotto.</a:t>
            </a:r>
          </a:p>
          <a:p>
            <a:pPr marL="0" indent="0" algn="just">
              <a:buNone/>
            </a:pPr>
            <a:endParaRPr lang="it-IT" sz="2000" dirty="0"/>
          </a:p>
          <a:p>
            <a:endParaRPr lang="it-IT" dirty="0"/>
          </a:p>
        </p:txBody>
      </p:sp>
    </p:spTree>
    <p:extLst>
      <p:ext uri="{BB962C8B-B14F-4D97-AF65-F5344CB8AC3E}">
        <p14:creationId xmlns:p14="http://schemas.microsoft.com/office/powerpoint/2010/main" val="2281979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A63B9F-662F-CDB5-A374-54EE8B9846E5}"/>
              </a:ext>
            </a:extLst>
          </p:cNvPr>
          <p:cNvSpPr>
            <a:spLocks noGrp="1"/>
          </p:cNvSpPr>
          <p:nvPr>
            <p:ph type="title"/>
          </p:nvPr>
        </p:nvSpPr>
        <p:spPr>
          <a:xfrm>
            <a:off x="1440000" y="1080000"/>
            <a:ext cx="4680000" cy="900000"/>
          </a:xfrm>
        </p:spPr>
        <p:txBody>
          <a:bodyPr>
            <a:normAutofit fontScale="90000"/>
          </a:bodyPr>
          <a:lstStyle/>
          <a:p>
            <a:r>
              <a:rPr lang="it-IT" dirty="0"/>
              <a:t>RAPPORTI CON IL TERRITORIO</a:t>
            </a:r>
          </a:p>
        </p:txBody>
      </p:sp>
      <p:sp>
        <p:nvSpPr>
          <p:cNvPr id="3" name="Segnaposto contenuto 2">
            <a:extLst>
              <a:ext uri="{FF2B5EF4-FFF2-40B4-BE49-F238E27FC236}">
                <a16:creationId xmlns:a16="http://schemas.microsoft.com/office/drawing/2014/main" id="{C3493905-86FC-4457-2D97-FF62C1C52345}"/>
              </a:ext>
            </a:extLst>
          </p:cNvPr>
          <p:cNvSpPr>
            <a:spLocks noGrp="1"/>
          </p:cNvSpPr>
          <p:nvPr>
            <p:ph idx="1"/>
          </p:nvPr>
        </p:nvSpPr>
        <p:spPr>
          <a:xfrm>
            <a:off x="1440000" y="2520000"/>
            <a:ext cx="4680000" cy="9000000"/>
          </a:xfrm>
        </p:spPr>
        <p:txBody>
          <a:bodyPr>
            <a:normAutofit fontScale="92500" lnSpcReduction="10000"/>
          </a:bodyPr>
          <a:lstStyle/>
          <a:p>
            <a:pPr algn="just"/>
            <a:r>
              <a:rPr lang="it-IT" sz="2000" dirty="0"/>
              <a:t>La cooperativa ha lavorato in collaborazione con la Pubblica Amministrazione, nello specifico con l’Assessorato alla Cultura del Comune di San Mauro Pascoli e l’Assessorato alla Cultura del Comune di Sogliano al Rubicone, Assessorato alla Cultura del Comune di Gatteo e l’Assessorato alla Cultura del Comune di Mercato Saraceno. Con questi Assessorati ha cercato di mantenere un rapporto di dialogo e di trasparenza. Tutte le attività che abbiamo espresso nel corso dell’anno sono state sostenute sia per l’indirizzo culturale che per il sostegno finanziario da tutti gli assessorati. </a:t>
            </a:r>
          </a:p>
          <a:p>
            <a:pPr algn="just"/>
            <a:r>
              <a:rPr lang="it-IT" sz="2000" dirty="0"/>
              <a:t>NEL 2023 ABBIAMO COLLABORATO CON:</a:t>
            </a:r>
          </a:p>
          <a:p>
            <a:pPr lvl="2">
              <a:buFont typeface="Wingdings" panose="05000000000000000000" pitchFamily="2" charset="2"/>
              <a:buChar char="Ø"/>
            </a:pPr>
            <a:r>
              <a:rPr lang="it-IT" sz="2000" dirty="0"/>
              <a:t>Comune di Sogliano</a:t>
            </a:r>
          </a:p>
          <a:p>
            <a:pPr lvl="2">
              <a:buFont typeface="Wingdings" panose="05000000000000000000" pitchFamily="2" charset="2"/>
              <a:buChar char="Ø"/>
            </a:pPr>
            <a:r>
              <a:rPr lang="it-IT" sz="2000" dirty="0"/>
              <a:t>Comune di San Mauro Pascoli</a:t>
            </a:r>
          </a:p>
          <a:p>
            <a:pPr lvl="2">
              <a:buFont typeface="Wingdings" panose="05000000000000000000" pitchFamily="2" charset="2"/>
              <a:buChar char="Ø"/>
            </a:pPr>
            <a:r>
              <a:rPr lang="it-IT" sz="2000" dirty="0"/>
              <a:t>Comune di Gatteo</a:t>
            </a:r>
          </a:p>
          <a:p>
            <a:pPr lvl="2">
              <a:buFont typeface="Wingdings" panose="05000000000000000000" pitchFamily="2" charset="2"/>
              <a:buChar char="Ø"/>
            </a:pPr>
            <a:r>
              <a:rPr lang="it-IT" sz="2000" dirty="0"/>
              <a:t>Comune di Cesenatico</a:t>
            </a:r>
          </a:p>
          <a:p>
            <a:pPr lvl="2">
              <a:buFont typeface="Wingdings" panose="05000000000000000000" pitchFamily="2" charset="2"/>
              <a:buChar char="Ø"/>
            </a:pPr>
            <a:r>
              <a:rPr lang="it-IT" sz="2000" dirty="0"/>
              <a:t>Comune di Mercato Saraceno</a:t>
            </a:r>
          </a:p>
          <a:p>
            <a:pPr lvl="2">
              <a:buFont typeface="Wingdings" panose="05000000000000000000" pitchFamily="2" charset="2"/>
              <a:buChar char="Ø"/>
            </a:pPr>
            <a:r>
              <a:rPr lang="it-IT" sz="2000" dirty="0"/>
              <a:t>Comune di Cesena</a:t>
            </a:r>
          </a:p>
          <a:p>
            <a:pPr lvl="2">
              <a:buFont typeface="Wingdings" panose="05000000000000000000" pitchFamily="2" charset="2"/>
              <a:buChar char="Ø"/>
            </a:pPr>
            <a:r>
              <a:rPr lang="it-IT" sz="2000" dirty="0"/>
              <a:t>Unione dei Comuni Valle del Savio</a:t>
            </a:r>
          </a:p>
          <a:p>
            <a:pPr lvl="2">
              <a:buFont typeface="Wingdings" panose="05000000000000000000" pitchFamily="2" charset="2"/>
              <a:buChar char="Ø"/>
            </a:pPr>
            <a:r>
              <a:rPr lang="it-IT" sz="2000" dirty="0"/>
              <a:t>Comune di Cervia</a:t>
            </a:r>
          </a:p>
        </p:txBody>
      </p:sp>
    </p:spTree>
    <p:extLst>
      <p:ext uri="{BB962C8B-B14F-4D97-AF65-F5344CB8AC3E}">
        <p14:creationId xmlns:p14="http://schemas.microsoft.com/office/powerpoint/2010/main" val="2640404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845B65-91A1-E773-4824-73D8E28B701A}"/>
              </a:ext>
            </a:extLst>
          </p:cNvPr>
          <p:cNvSpPr>
            <a:spLocks noGrp="1"/>
          </p:cNvSpPr>
          <p:nvPr>
            <p:ph type="title"/>
          </p:nvPr>
        </p:nvSpPr>
        <p:spPr>
          <a:xfrm>
            <a:off x="1440000" y="1080000"/>
            <a:ext cx="4680000" cy="900000"/>
          </a:xfrm>
        </p:spPr>
        <p:txBody>
          <a:bodyPr>
            <a:normAutofit fontScale="90000"/>
          </a:bodyPr>
          <a:lstStyle/>
          <a:p>
            <a:r>
              <a:rPr lang="it-IT" dirty="0"/>
              <a:t>COLLABORAZIONI E RETI</a:t>
            </a:r>
          </a:p>
        </p:txBody>
      </p:sp>
      <p:sp>
        <p:nvSpPr>
          <p:cNvPr id="3" name="Segnaposto contenuto 2">
            <a:extLst>
              <a:ext uri="{FF2B5EF4-FFF2-40B4-BE49-F238E27FC236}">
                <a16:creationId xmlns:a16="http://schemas.microsoft.com/office/drawing/2014/main" id="{6112772A-A22E-222F-D24F-ACF52695AC6C}"/>
              </a:ext>
            </a:extLst>
          </p:cNvPr>
          <p:cNvSpPr>
            <a:spLocks noGrp="1"/>
          </p:cNvSpPr>
          <p:nvPr>
            <p:ph idx="1"/>
          </p:nvPr>
        </p:nvSpPr>
        <p:spPr>
          <a:xfrm>
            <a:off x="1440000" y="2520000"/>
            <a:ext cx="4680000" cy="9000000"/>
          </a:xfrm>
        </p:spPr>
        <p:txBody>
          <a:bodyPr>
            <a:noAutofit/>
          </a:bodyPr>
          <a:lstStyle/>
          <a:p>
            <a:pPr marL="0" indent="0" algn="just">
              <a:buNone/>
            </a:pPr>
            <a:r>
              <a:rPr lang="it-IT" sz="1800" dirty="0"/>
              <a:t>Le reti si sono dimostrate dei modelli di buone pratiche condivise, in un’ottica di scambio reciproco. </a:t>
            </a:r>
          </a:p>
          <a:p>
            <a:pPr marL="0" indent="0" algn="just">
              <a:buNone/>
            </a:pPr>
            <a:r>
              <a:rPr lang="it-IT" sz="1800" dirty="0"/>
              <a:t>Nel 2023 abbiamo collaborato con E' BAL, un progetto di rete regionale sostenuto da ATER Fondazione che intende valorizzare e diffondere la danza contemporanea in Emilia Romagna, ospitando un appuntamento a Villa Torlonia Teatro.</a:t>
            </a:r>
          </a:p>
          <a:p>
            <a:pPr marL="0" indent="0" algn="just">
              <a:buNone/>
            </a:pPr>
            <a:r>
              <a:rPr lang="it-IT" sz="1800" dirty="0"/>
              <a:t>Con Coop Atlantide, soggetto gestore del Museo Pascoli della Poesia e di Casa Pascoli, co-progettiamo e gestiamo l’attività espositiva Villa Torlonia ARTE, attività dedicata all’ibridazione fra arte, poesia e teatro. Lo scopo è quello di favorire l’interscambio fra pubblici e linguaggi culturali. Nel 2023 abbiamo ospitato la mostra: ‘Donne Belle! Opere di Ilario Fioravanti</a:t>
            </a:r>
          </a:p>
          <a:p>
            <a:pPr marL="0" indent="0" algn="just">
              <a:buNone/>
            </a:pPr>
            <a:r>
              <a:rPr lang="it-IT" sz="1800" dirty="0"/>
              <a:t>Per i progetti teatrali a Villa Torlonia collaboriamo con </a:t>
            </a:r>
            <a:r>
              <a:rPr lang="it-IT" sz="1800" dirty="0" err="1"/>
              <a:t>Sammauroindustria</a:t>
            </a:r>
            <a:r>
              <a:rPr lang="it-IT" sz="1800" dirty="0"/>
              <a:t>, associazione che raccoglie importanti imprese di moda della città per attività di mecenatismo.</a:t>
            </a:r>
          </a:p>
          <a:p>
            <a:pPr marL="0" indent="0" algn="just">
              <a:buNone/>
            </a:pPr>
            <a:endParaRPr lang="it-IT" sz="1800" dirty="0"/>
          </a:p>
        </p:txBody>
      </p:sp>
    </p:spTree>
    <p:extLst>
      <p:ext uri="{BB962C8B-B14F-4D97-AF65-F5344CB8AC3E}">
        <p14:creationId xmlns:p14="http://schemas.microsoft.com/office/powerpoint/2010/main" val="1493171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188B03-FFFE-9EA1-32EF-91B4279B269B}"/>
              </a:ext>
            </a:extLst>
          </p:cNvPr>
          <p:cNvSpPr>
            <a:spLocks noGrp="1"/>
          </p:cNvSpPr>
          <p:nvPr>
            <p:ph type="title"/>
          </p:nvPr>
        </p:nvSpPr>
        <p:spPr>
          <a:xfrm>
            <a:off x="1440000" y="1080000"/>
            <a:ext cx="4680000" cy="900000"/>
          </a:xfrm>
        </p:spPr>
        <p:txBody>
          <a:bodyPr>
            <a:normAutofit fontScale="90000"/>
          </a:bodyPr>
          <a:lstStyle/>
          <a:p>
            <a:r>
              <a:rPr lang="it-IT" dirty="0"/>
              <a:t>RELAZIONE ECONOMICA</a:t>
            </a:r>
          </a:p>
        </p:txBody>
      </p:sp>
      <p:sp>
        <p:nvSpPr>
          <p:cNvPr id="3" name="Segnaposto contenuto 2">
            <a:extLst>
              <a:ext uri="{FF2B5EF4-FFF2-40B4-BE49-F238E27FC236}">
                <a16:creationId xmlns:a16="http://schemas.microsoft.com/office/drawing/2014/main" id="{0BE46648-3505-35DC-D0A7-7BFCE43F1BAA}"/>
              </a:ext>
            </a:extLst>
          </p:cNvPr>
          <p:cNvSpPr>
            <a:spLocks noGrp="1"/>
          </p:cNvSpPr>
          <p:nvPr>
            <p:ph idx="1"/>
          </p:nvPr>
        </p:nvSpPr>
        <p:spPr>
          <a:xfrm>
            <a:off x="1296565" y="2112000"/>
            <a:ext cx="4680000" cy="9524188"/>
          </a:xfrm>
        </p:spPr>
        <p:txBody>
          <a:bodyPr>
            <a:noAutofit/>
          </a:bodyPr>
          <a:lstStyle/>
          <a:p>
            <a:pPr algn="just"/>
            <a:r>
              <a:rPr lang="it-IT" sz="1800" dirty="0"/>
              <a:t>Il Bilancio di Esercizio 2023 chiude con un risultato positivo post imposte di euro 302. </a:t>
            </a:r>
          </a:p>
          <a:p>
            <a:pPr algn="just"/>
            <a:r>
              <a:rPr lang="it-IT" sz="1800" b="1" dirty="0"/>
              <a:t>Attivo patrimoniale, patrimonio proprio, utile di esercizio </a:t>
            </a:r>
          </a:p>
          <a:p>
            <a:pPr marL="0" indent="0">
              <a:buNone/>
            </a:pPr>
            <a:r>
              <a:rPr lang="it-IT" sz="1800" b="1" dirty="0"/>
              <a:t>Dati bilancio economico</a:t>
            </a:r>
          </a:p>
          <a:p>
            <a:pPr marL="0" indent="0">
              <a:buNone/>
            </a:pPr>
            <a:r>
              <a:rPr lang="it-IT" sz="1800" dirty="0"/>
              <a:t>Valore della produzione: 737.849</a:t>
            </a:r>
          </a:p>
          <a:p>
            <a:pPr marL="0" indent="0">
              <a:buNone/>
            </a:pPr>
            <a:r>
              <a:rPr lang="it-IT" sz="1800" dirty="0"/>
              <a:t>Attivo patrimoniale: 186.253</a:t>
            </a:r>
          </a:p>
          <a:p>
            <a:pPr marL="0" indent="0">
              <a:buNone/>
            </a:pPr>
            <a:r>
              <a:rPr lang="it-IT" sz="1800" dirty="0"/>
              <a:t>Patrimonio netto: 12.649</a:t>
            </a:r>
          </a:p>
          <a:p>
            <a:pPr marL="0" indent="0">
              <a:buNone/>
            </a:pPr>
            <a:r>
              <a:rPr lang="it-IT" sz="1800" dirty="0"/>
              <a:t>Utile d’esercizio: 302</a:t>
            </a:r>
            <a:endParaRPr lang="it-IT" sz="1800" b="1" dirty="0"/>
          </a:p>
          <a:p>
            <a:pPr marL="0" indent="0">
              <a:buNone/>
            </a:pPr>
            <a:r>
              <a:rPr lang="it-IT" sz="1800" b="1" dirty="0"/>
              <a:t>Composizione del Valore della produzione (descrizione dei ricavi)</a:t>
            </a:r>
          </a:p>
          <a:p>
            <a:pPr marL="0" indent="0">
              <a:buNone/>
            </a:pPr>
            <a:r>
              <a:rPr lang="it-IT" sz="1800" dirty="0"/>
              <a:t>Ricavi da ingresso spettacoli 176.120</a:t>
            </a:r>
          </a:p>
          <a:p>
            <a:pPr marL="0" indent="0">
              <a:buNone/>
            </a:pPr>
            <a:r>
              <a:rPr lang="it-IT" sz="1800" dirty="0"/>
              <a:t>Ricavi da produzione/organizzazione spettacoli 410.240</a:t>
            </a:r>
          </a:p>
          <a:p>
            <a:pPr marL="0" indent="0">
              <a:buNone/>
            </a:pPr>
            <a:r>
              <a:rPr lang="it-IT" sz="1800" dirty="0"/>
              <a:t>Ricavi da gestione bar 1.858</a:t>
            </a:r>
          </a:p>
          <a:p>
            <a:pPr marL="0" indent="0">
              <a:buNone/>
            </a:pPr>
            <a:r>
              <a:rPr lang="it-IT" sz="1800" dirty="0"/>
              <a:t>Ricavi editoria 16.122</a:t>
            </a:r>
          </a:p>
          <a:p>
            <a:pPr marL="0" indent="0">
              <a:buNone/>
            </a:pPr>
            <a:r>
              <a:rPr lang="it-IT" sz="1800" dirty="0"/>
              <a:t>Contributi</a:t>
            </a:r>
          </a:p>
          <a:p>
            <a:pPr marL="0" indent="0">
              <a:buNone/>
            </a:pPr>
            <a:r>
              <a:rPr lang="it-IT" sz="1800" dirty="0"/>
              <a:t>Contributo Regione Emilia Romagna LR 13/99 31.500</a:t>
            </a:r>
          </a:p>
          <a:p>
            <a:pPr marL="0" indent="0">
              <a:buNone/>
            </a:pPr>
            <a:r>
              <a:rPr lang="it-IT" sz="1800" dirty="0"/>
              <a:t>Contributo Comune di San Mauro Pascoli 15.000</a:t>
            </a:r>
          </a:p>
          <a:p>
            <a:pPr marL="0" indent="0">
              <a:buNone/>
            </a:pPr>
            <a:r>
              <a:rPr lang="it-IT" sz="1800" dirty="0"/>
              <a:t>Contributo Mercato Saraceno 43.333</a:t>
            </a:r>
          </a:p>
          <a:p>
            <a:pPr marL="0" indent="0">
              <a:buNone/>
            </a:pPr>
            <a:r>
              <a:rPr lang="it-IT" sz="1800" dirty="0"/>
              <a:t>Contributo Comune di Cesena 3.732</a:t>
            </a:r>
          </a:p>
          <a:p>
            <a:pPr marL="0" indent="0">
              <a:buNone/>
            </a:pPr>
            <a:r>
              <a:rPr lang="it-IT" sz="1800" dirty="0"/>
              <a:t>Contributo Comuni Valle del Savio 27.068</a:t>
            </a:r>
          </a:p>
          <a:p>
            <a:pPr marL="0" indent="0">
              <a:buNone/>
            </a:pPr>
            <a:r>
              <a:rPr lang="it-IT" sz="1800" dirty="0"/>
              <a:t>Contributo Comune di Savignano sul Rubicone 5.000</a:t>
            </a:r>
          </a:p>
        </p:txBody>
      </p:sp>
    </p:spTree>
    <p:extLst>
      <p:ext uri="{BB962C8B-B14F-4D97-AF65-F5344CB8AC3E}">
        <p14:creationId xmlns:p14="http://schemas.microsoft.com/office/powerpoint/2010/main" val="2650891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188B03-FFFE-9EA1-32EF-91B4279B269B}"/>
              </a:ext>
            </a:extLst>
          </p:cNvPr>
          <p:cNvSpPr>
            <a:spLocks noGrp="1"/>
          </p:cNvSpPr>
          <p:nvPr>
            <p:ph type="title"/>
          </p:nvPr>
        </p:nvSpPr>
        <p:spPr>
          <a:xfrm>
            <a:off x="1440000" y="1080000"/>
            <a:ext cx="4680000" cy="900000"/>
          </a:xfrm>
        </p:spPr>
        <p:txBody>
          <a:bodyPr>
            <a:normAutofit fontScale="90000"/>
          </a:bodyPr>
          <a:lstStyle/>
          <a:p>
            <a:r>
              <a:rPr lang="it-IT" dirty="0"/>
              <a:t>RELAZIONE ECONOMICA</a:t>
            </a:r>
          </a:p>
        </p:txBody>
      </p:sp>
      <p:sp>
        <p:nvSpPr>
          <p:cNvPr id="3" name="Segnaposto contenuto 2">
            <a:extLst>
              <a:ext uri="{FF2B5EF4-FFF2-40B4-BE49-F238E27FC236}">
                <a16:creationId xmlns:a16="http://schemas.microsoft.com/office/drawing/2014/main" id="{0BE46648-3505-35DC-D0A7-7BFCE43F1BAA}"/>
              </a:ext>
            </a:extLst>
          </p:cNvPr>
          <p:cNvSpPr>
            <a:spLocks noGrp="1"/>
          </p:cNvSpPr>
          <p:nvPr>
            <p:ph idx="1"/>
          </p:nvPr>
        </p:nvSpPr>
        <p:spPr>
          <a:xfrm>
            <a:off x="1440000" y="2520000"/>
            <a:ext cx="4680000" cy="9000000"/>
          </a:xfrm>
        </p:spPr>
        <p:txBody>
          <a:bodyPr>
            <a:normAutofit/>
          </a:bodyPr>
          <a:lstStyle/>
          <a:p>
            <a:pPr marL="0" indent="0">
              <a:buNone/>
            </a:pPr>
            <a:r>
              <a:rPr lang="it-IT" sz="2000" b="1" dirty="0"/>
              <a:t>Composizione </a:t>
            </a:r>
            <a:r>
              <a:rPr lang="it-IT" sz="2000" b="1" dirty="0" err="1"/>
              <a:t>deI</a:t>
            </a:r>
            <a:r>
              <a:rPr lang="it-IT" sz="2000" b="1" dirty="0"/>
              <a:t> Costi della produzione (descrizione dei costi)</a:t>
            </a:r>
          </a:p>
          <a:p>
            <a:pPr marL="0" indent="0">
              <a:buNone/>
            </a:pPr>
            <a:r>
              <a:rPr lang="it-IT" sz="2000" dirty="0"/>
              <a:t>Costi materie prime, sussidiarie, di consumo e di merci 61.372</a:t>
            </a:r>
          </a:p>
          <a:p>
            <a:pPr marL="0" indent="0">
              <a:buNone/>
            </a:pPr>
            <a:r>
              <a:rPr lang="it-IT" sz="2000" dirty="0"/>
              <a:t>Costi di produzione e servizi 426.174</a:t>
            </a:r>
          </a:p>
          <a:p>
            <a:pPr marL="0" indent="0">
              <a:buNone/>
            </a:pPr>
            <a:r>
              <a:rPr lang="it-IT" sz="2000" dirty="0"/>
              <a:t>Costi per godimento di beni di terzi 18.149</a:t>
            </a:r>
          </a:p>
          <a:p>
            <a:pPr marL="0" indent="0">
              <a:buNone/>
            </a:pPr>
            <a:r>
              <a:rPr lang="it-IT" sz="2000" dirty="0"/>
              <a:t>Costi del lavoro 197.298</a:t>
            </a:r>
          </a:p>
          <a:p>
            <a:pPr marL="0" indent="0">
              <a:buNone/>
            </a:pPr>
            <a:r>
              <a:rPr lang="it-IT" sz="2000" dirty="0"/>
              <a:t>Oneri diversi 32.540</a:t>
            </a:r>
          </a:p>
          <a:p>
            <a:pPr marL="0" indent="0">
              <a:buNone/>
            </a:pPr>
            <a:r>
              <a:rPr lang="it-IT" sz="2000" b="1" dirty="0"/>
              <a:t>A questi si aggiungono, ai fini del calcolo del risultato di esercizio</a:t>
            </a:r>
          </a:p>
          <a:p>
            <a:pPr marL="0" indent="0">
              <a:buNone/>
            </a:pPr>
            <a:r>
              <a:rPr lang="it-IT" sz="2000" dirty="0"/>
              <a:t>Oneri finanziari 100</a:t>
            </a:r>
          </a:p>
          <a:p>
            <a:pPr marL="0" indent="0">
              <a:buNone/>
            </a:pPr>
            <a:r>
              <a:rPr lang="it-IT" sz="2000" dirty="0"/>
              <a:t>Imposte sul reddito di esercizio 2.322</a:t>
            </a:r>
          </a:p>
        </p:txBody>
      </p:sp>
    </p:spTree>
    <p:extLst>
      <p:ext uri="{BB962C8B-B14F-4D97-AF65-F5344CB8AC3E}">
        <p14:creationId xmlns:p14="http://schemas.microsoft.com/office/powerpoint/2010/main" val="953069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C88F69-667E-2452-52B7-7072D3859494}"/>
              </a:ext>
            </a:extLst>
          </p:cNvPr>
          <p:cNvSpPr>
            <a:spLocks noGrp="1"/>
          </p:cNvSpPr>
          <p:nvPr>
            <p:ph type="title"/>
          </p:nvPr>
        </p:nvSpPr>
        <p:spPr>
          <a:xfrm>
            <a:off x="1440000" y="1080000"/>
            <a:ext cx="4680000" cy="900000"/>
          </a:xfrm>
        </p:spPr>
        <p:txBody>
          <a:bodyPr/>
          <a:lstStyle/>
          <a:p>
            <a:r>
              <a:rPr lang="it-IT" dirty="0"/>
              <a:t>PROGETTI FUTURI</a:t>
            </a:r>
          </a:p>
        </p:txBody>
      </p:sp>
      <p:sp>
        <p:nvSpPr>
          <p:cNvPr id="3" name="Segnaposto contenuto 2">
            <a:extLst>
              <a:ext uri="{FF2B5EF4-FFF2-40B4-BE49-F238E27FC236}">
                <a16:creationId xmlns:a16="http://schemas.microsoft.com/office/drawing/2014/main" id="{6FB958E4-8CAB-0022-A9EE-F23E10FC8EEF}"/>
              </a:ext>
            </a:extLst>
          </p:cNvPr>
          <p:cNvSpPr>
            <a:spLocks noGrp="1"/>
          </p:cNvSpPr>
          <p:nvPr>
            <p:ph idx="1"/>
          </p:nvPr>
        </p:nvSpPr>
        <p:spPr>
          <a:xfrm>
            <a:off x="1440000" y="2520000"/>
            <a:ext cx="4680000" cy="9000000"/>
          </a:xfrm>
        </p:spPr>
        <p:txBody>
          <a:bodyPr>
            <a:normAutofit/>
          </a:bodyPr>
          <a:lstStyle/>
          <a:p>
            <a:pPr marL="0" indent="0" algn="just">
              <a:buNone/>
            </a:pPr>
            <a:r>
              <a:rPr lang="it-IT" sz="2000" dirty="0"/>
              <a:t>Uno degli obiettivi principali di SILLABA per il 2024 una proposta diversificata per raggiungere più pubblici possibili.</a:t>
            </a:r>
          </a:p>
          <a:p>
            <a:pPr marL="0" indent="0" algn="just">
              <a:buNone/>
            </a:pPr>
            <a:r>
              <a:rPr lang="it-IT" sz="2000" dirty="0"/>
              <a:t>L'intento è quello di parlare a tutti, con un linguaggio non specialistico ma trasparente e aperto, che chiunque possa intendere. Per questo, l'innovazione delle produzioni va sempre di pari passo con l'essenzialità dei linguaggi espressivi (teatro di parola) e la facilità di fruizione, anche attraverso modalità, sedi e orari non tradizionali (contesti urbani, arene all'aperto, biblioteche, etc..), nell'intento di favorire la diffusione dello spettacolo nelle fasce di pubblico non abituali.</a:t>
            </a:r>
          </a:p>
        </p:txBody>
      </p:sp>
    </p:spTree>
    <p:extLst>
      <p:ext uri="{BB962C8B-B14F-4D97-AF65-F5344CB8AC3E}">
        <p14:creationId xmlns:p14="http://schemas.microsoft.com/office/powerpoint/2010/main" val="3680926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13C6B6-B3C5-E911-1E4D-43F3AE9ED701}"/>
              </a:ext>
            </a:extLst>
          </p:cNvPr>
          <p:cNvSpPr>
            <a:spLocks noGrp="1"/>
          </p:cNvSpPr>
          <p:nvPr>
            <p:ph type="title"/>
          </p:nvPr>
        </p:nvSpPr>
        <p:spPr>
          <a:xfrm>
            <a:off x="1440000" y="1080000"/>
            <a:ext cx="4680000" cy="900000"/>
          </a:xfrm>
        </p:spPr>
        <p:txBody>
          <a:bodyPr/>
          <a:lstStyle/>
          <a:p>
            <a:r>
              <a:rPr lang="it-IT" dirty="0"/>
              <a:t>CONTATTI</a:t>
            </a:r>
          </a:p>
        </p:txBody>
      </p:sp>
      <p:sp>
        <p:nvSpPr>
          <p:cNvPr id="3" name="Segnaposto contenuto 2">
            <a:extLst>
              <a:ext uri="{FF2B5EF4-FFF2-40B4-BE49-F238E27FC236}">
                <a16:creationId xmlns:a16="http://schemas.microsoft.com/office/drawing/2014/main" id="{7335DC7A-FF95-874D-F7B4-05908381E3EB}"/>
              </a:ext>
            </a:extLst>
          </p:cNvPr>
          <p:cNvSpPr>
            <a:spLocks noGrp="1"/>
          </p:cNvSpPr>
          <p:nvPr>
            <p:ph idx="1"/>
          </p:nvPr>
        </p:nvSpPr>
        <p:spPr>
          <a:xfrm>
            <a:off x="1278635" y="2251059"/>
            <a:ext cx="4680000" cy="9000000"/>
          </a:xfrm>
        </p:spPr>
        <p:txBody>
          <a:bodyPr>
            <a:normAutofit/>
          </a:bodyPr>
          <a:lstStyle/>
          <a:p>
            <a:pPr marL="0" indent="0">
              <a:buNone/>
            </a:pPr>
            <a:r>
              <a:rPr lang="it-IT" sz="2000" dirty="0"/>
              <a:t>Biglietteria</a:t>
            </a:r>
          </a:p>
          <a:p>
            <a:pPr marL="0" indent="0">
              <a:buNone/>
            </a:pPr>
            <a:r>
              <a:rPr lang="it-IT" sz="2000" dirty="0"/>
              <a:t>370.3685093</a:t>
            </a:r>
          </a:p>
          <a:p>
            <a:pPr marL="0" indent="0">
              <a:buNone/>
            </a:pPr>
            <a:r>
              <a:rPr lang="it-IT" sz="2000" dirty="0"/>
              <a:t>spettatore@sillaba.org</a:t>
            </a:r>
          </a:p>
          <a:p>
            <a:pPr marL="0" indent="0">
              <a:buNone/>
            </a:pPr>
            <a:r>
              <a:rPr lang="it-IT" sz="2000" dirty="0"/>
              <a:t>Mail</a:t>
            </a:r>
          </a:p>
          <a:p>
            <a:pPr marL="0" indent="0">
              <a:buNone/>
            </a:pPr>
            <a:r>
              <a:rPr lang="it-IT" sz="2000" dirty="0">
                <a:hlinkClick r:id="rId2">
                  <a:extLst>
                    <a:ext uri="{A12FA001-AC4F-418D-AE19-62706E023703}">
                      <ahyp:hlinkClr xmlns:ahyp="http://schemas.microsoft.com/office/drawing/2018/hyperlinkcolor" val="tx"/>
                    </a:ext>
                  </a:extLst>
                </a:hlinkClick>
              </a:rPr>
              <a:t>info@sillaba.org</a:t>
            </a:r>
            <a:br>
              <a:rPr lang="it-IT" sz="2000" dirty="0"/>
            </a:br>
            <a:r>
              <a:rPr lang="it-IT" sz="2000" dirty="0">
                <a:hlinkClick r:id="rId3">
                  <a:extLst>
                    <a:ext uri="{A12FA001-AC4F-418D-AE19-62706E023703}">
                      <ahyp:hlinkClr xmlns:ahyp="http://schemas.microsoft.com/office/drawing/2018/hyperlinkcolor" val="tx"/>
                    </a:ext>
                  </a:extLst>
                </a:hlinkClick>
              </a:rPr>
              <a:t>direzione@sillaba.org</a:t>
            </a:r>
            <a:br>
              <a:rPr lang="it-IT" sz="2000" dirty="0"/>
            </a:br>
            <a:r>
              <a:rPr lang="it-IT" sz="2000" dirty="0">
                <a:hlinkClick r:id="rId4">
                  <a:extLst>
                    <a:ext uri="{A12FA001-AC4F-418D-AE19-62706E023703}">
                      <ahyp:hlinkClr xmlns:ahyp="http://schemas.microsoft.com/office/drawing/2018/hyperlinkcolor" val="tx"/>
                    </a:ext>
                  </a:extLst>
                </a:hlinkClick>
              </a:rPr>
              <a:t>amministrazione@sillaba.org</a:t>
            </a:r>
            <a:br>
              <a:rPr lang="it-IT" sz="2000" dirty="0"/>
            </a:br>
            <a:r>
              <a:rPr lang="it-IT" sz="2000" dirty="0">
                <a:hlinkClick r:id="rId5">
                  <a:extLst>
                    <a:ext uri="{A12FA001-AC4F-418D-AE19-62706E023703}">
                      <ahyp:hlinkClr xmlns:ahyp="http://schemas.microsoft.com/office/drawing/2018/hyperlinkcolor" val="tx"/>
                    </a:ext>
                  </a:extLst>
                </a:hlinkClick>
              </a:rPr>
              <a:t>organizzazione@sillaba.org</a:t>
            </a:r>
            <a:br>
              <a:rPr lang="it-IT" sz="2000" dirty="0"/>
            </a:br>
            <a:r>
              <a:rPr lang="it-IT" sz="2000" dirty="0">
                <a:hlinkClick r:id="rId6">
                  <a:extLst>
                    <a:ext uri="{A12FA001-AC4F-418D-AE19-62706E023703}">
                      <ahyp:hlinkClr xmlns:ahyp="http://schemas.microsoft.com/office/drawing/2018/hyperlinkcolor" val="tx"/>
                    </a:ext>
                  </a:extLst>
                </a:hlinkClick>
              </a:rPr>
              <a:t>segreteriaeventi@sillaba.org</a:t>
            </a:r>
            <a:endParaRPr lang="it-IT" sz="2000" dirty="0"/>
          </a:p>
          <a:p>
            <a:pPr marL="0" indent="0">
              <a:buNone/>
            </a:pPr>
            <a:endParaRPr lang="it-IT" sz="2000" dirty="0"/>
          </a:p>
          <a:p>
            <a:pPr marL="0" indent="0">
              <a:buNone/>
            </a:pPr>
            <a:r>
              <a:rPr lang="it-IT" sz="2000" dirty="0"/>
              <a:t>Variazioni, suggerimenti e proposte relative al bilancio sociale sono gradite e possono essere inviate a: amministrazione@sillaba.org</a:t>
            </a:r>
          </a:p>
        </p:txBody>
      </p:sp>
    </p:spTree>
    <p:extLst>
      <p:ext uri="{BB962C8B-B14F-4D97-AF65-F5344CB8AC3E}">
        <p14:creationId xmlns:p14="http://schemas.microsoft.com/office/powerpoint/2010/main" val="14536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EC0B95-FE69-9918-E183-A29603FB3CED}"/>
              </a:ext>
            </a:extLst>
          </p:cNvPr>
          <p:cNvSpPr>
            <a:spLocks noGrp="1"/>
          </p:cNvSpPr>
          <p:nvPr>
            <p:ph type="title"/>
          </p:nvPr>
        </p:nvSpPr>
        <p:spPr>
          <a:xfrm>
            <a:off x="1440000" y="1080000"/>
            <a:ext cx="4680000" cy="900000"/>
          </a:xfrm>
        </p:spPr>
        <p:txBody>
          <a:bodyPr/>
          <a:lstStyle/>
          <a:p>
            <a:r>
              <a:rPr lang="it-IT" dirty="0"/>
              <a:t>MOTIVAZIONE</a:t>
            </a:r>
          </a:p>
        </p:txBody>
      </p:sp>
      <p:sp>
        <p:nvSpPr>
          <p:cNvPr id="3" name="Segnaposto contenuto 2">
            <a:extLst>
              <a:ext uri="{FF2B5EF4-FFF2-40B4-BE49-F238E27FC236}">
                <a16:creationId xmlns:a16="http://schemas.microsoft.com/office/drawing/2014/main" id="{1CEAFBD3-C1B7-BF45-E308-CA3C81ED2CB2}"/>
              </a:ext>
            </a:extLst>
          </p:cNvPr>
          <p:cNvSpPr>
            <a:spLocks noGrp="1"/>
          </p:cNvSpPr>
          <p:nvPr>
            <p:ph idx="1"/>
          </p:nvPr>
        </p:nvSpPr>
        <p:spPr>
          <a:xfrm>
            <a:off x="1440000" y="2520000"/>
            <a:ext cx="4680000" cy="9000000"/>
          </a:xfrm>
        </p:spPr>
        <p:txBody>
          <a:bodyPr>
            <a:noAutofit/>
          </a:bodyPr>
          <a:lstStyle/>
          <a:p>
            <a:pPr algn="just"/>
            <a:r>
              <a:rPr lang="it-IT" sz="2000" dirty="0"/>
              <a:t>Sillaba vuole mettere a disposizione di tutte le persone interessate il proprio bilancio sociale perché desidera condividere il racconto del proprio lavoro culturale e delle necessità che lo motivano.</a:t>
            </a:r>
          </a:p>
          <a:p>
            <a:pPr algn="just"/>
            <a:r>
              <a:rPr lang="it-IT" sz="2000" dirty="0"/>
              <a:t>Il nostro lavoro ha come obiettivo di fare comunità, ossia di aggregare persone in spazi pubblici formali o informali, così come in sedi teatrali, attraverso una partecipazione tesa ad ispirare e creare senso comune, attraverso il protagonismo di nuovi interpreti e di differenti generi dello spettacolo d’arte dal vivo.</a:t>
            </a:r>
          </a:p>
          <a:p>
            <a:pPr algn="just"/>
            <a:r>
              <a:rPr lang="it-IT" sz="2000" dirty="0"/>
              <a:t>Il nostro intento è quello di raccontare il nostro lavoro in un anno che è stato particolarmente positivo per noi, dove abbiamo raggiunto un maggior numero di spettatori e dove abbiamo portato a termine nuovi progetti.</a:t>
            </a:r>
          </a:p>
        </p:txBody>
      </p:sp>
    </p:spTree>
    <p:extLst>
      <p:ext uri="{BB962C8B-B14F-4D97-AF65-F5344CB8AC3E}">
        <p14:creationId xmlns:p14="http://schemas.microsoft.com/office/powerpoint/2010/main" val="3481129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54E598-41F3-0DFD-085C-9C18B6C107EC}"/>
              </a:ext>
            </a:extLst>
          </p:cNvPr>
          <p:cNvSpPr>
            <a:spLocks noGrp="1"/>
          </p:cNvSpPr>
          <p:nvPr>
            <p:ph type="title"/>
          </p:nvPr>
        </p:nvSpPr>
        <p:spPr>
          <a:xfrm>
            <a:off x="1440000" y="1080000"/>
            <a:ext cx="4680000" cy="900000"/>
          </a:xfrm>
        </p:spPr>
        <p:txBody>
          <a:bodyPr/>
          <a:lstStyle/>
          <a:p>
            <a:r>
              <a:rPr lang="it-IT" dirty="0"/>
              <a:t>METODOLOGIA</a:t>
            </a:r>
          </a:p>
        </p:txBody>
      </p:sp>
      <p:sp>
        <p:nvSpPr>
          <p:cNvPr id="3" name="Segnaposto contenuto 2">
            <a:extLst>
              <a:ext uri="{FF2B5EF4-FFF2-40B4-BE49-F238E27FC236}">
                <a16:creationId xmlns:a16="http://schemas.microsoft.com/office/drawing/2014/main" id="{03A308E2-B7BF-C480-F544-7A56192AAE4E}"/>
              </a:ext>
            </a:extLst>
          </p:cNvPr>
          <p:cNvSpPr>
            <a:spLocks noGrp="1"/>
          </p:cNvSpPr>
          <p:nvPr>
            <p:ph idx="1"/>
          </p:nvPr>
        </p:nvSpPr>
        <p:spPr>
          <a:xfrm>
            <a:off x="1440000" y="2520000"/>
            <a:ext cx="4680000" cy="9000000"/>
          </a:xfrm>
        </p:spPr>
        <p:txBody>
          <a:bodyPr>
            <a:normAutofit fontScale="92500" lnSpcReduction="10000"/>
          </a:bodyPr>
          <a:lstStyle/>
          <a:p>
            <a:pPr algn="just"/>
            <a:r>
              <a:rPr lang="it-IT" sz="2000" dirty="0"/>
              <a:t>Il presente bilancio sociale è un documento pubblico, rivolto agli interlocutori sociali che </a:t>
            </a:r>
            <a:r>
              <a:rPr lang="it-IT" sz="2000" dirty="0" err="1"/>
              <a:t>diret-tamente</a:t>
            </a:r>
            <a:r>
              <a:rPr lang="it-IT" sz="2000" dirty="0"/>
              <a:t> o indirettamente sono coinvolti nell’esercizio dell’attività. È un documento autonomo, </a:t>
            </a:r>
            <a:r>
              <a:rPr lang="it-IT" sz="2000" dirty="0" err="1"/>
              <a:t>consun-tivo</a:t>
            </a:r>
            <a:r>
              <a:rPr lang="it-IT" sz="2000" dirty="0"/>
              <a:t>; offre un’analisi fedele, equilibrata ed esauriente della situazione di Sillaba Società Cooperativa – impresa sociale, nonché del suo andamento e dei suoi risultati, ed è stato redatto secondo princìpi di responsabilità, identificazione, trasparenza, </a:t>
            </a:r>
            <a:r>
              <a:rPr lang="it-IT" sz="2000" dirty="0" err="1"/>
              <a:t>inclu</a:t>
            </a:r>
            <a:r>
              <a:rPr lang="it-IT" sz="2000" dirty="0"/>
              <a:t>-sione, coerenza e neutralità, nonché secondo i principi di competenza di periodo, </a:t>
            </a:r>
            <a:r>
              <a:rPr lang="it-IT" sz="2000" dirty="0" err="1"/>
              <a:t>atten-dibilità</a:t>
            </a:r>
            <a:r>
              <a:rPr lang="it-IT" sz="2000" dirty="0"/>
              <a:t> e verificabilità.</a:t>
            </a:r>
          </a:p>
          <a:p>
            <a:pPr algn="just"/>
            <a:r>
              <a:rPr lang="it-IT" sz="2000" dirty="0"/>
              <a:t>Il Bilancio Sociale è stato redatto con la collaborazione del Presidente della Cooperativa e Legale Rappresentante Romina Brunacci, insieme al Consiglio di Amministrazione e a tutti i Soci della Cooperativa.</a:t>
            </a:r>
          </a:p>
          <a:p>
            <a:pPr algn="just"/>
            <a:r>
              <a:rPr lang="it-IT" sz="2000" dirty="0"/>
              <a:t>Il Bilancio Sociale fa riferimento all’anno 2023.</a:t>
            </a:r>
          </a:p>
          <a:p>
            <a:pPr algn="just"/>
            <a:r>
              <a:rPr lang="it-IT" sz="2000" dirty="0"/>
              <a:t>Il Bilancio è stato approvato dal Consiglio di Amministrazione e dall’Assemblea dei Soci.</a:t>
            </a:r>
          </a:p>
          <a:p>
            <a:pPr algn="just"/>
            <a:r>
              <a:rPr lang="it-IT" sz="2000" dirty="0"/>
              <a:t>Il Bilancio Sociale sarà reso disponibile sul sito www.sillaba.org.</a:t>
            </a:r>
          </a:p>
          <a:p>
            <a:pPr algn="just"/>
            <a:endParaRPr lang="it-IT" dirty="0"/>
          </a:p>
          <a:p>
            <a:endParaRPr lang="it-IT" dirty="0"/>
          </a:p>
        </p:txBody>
      </p:sp>
    </p:spTree>
    <p:extLst>
      <p:ext uri="{BB962C8B-B14F-4D97-AF65-F5344CB8AC3E}">
        <p14:creationId xmlns:p14="http://schemas.microsoft.com/office/powerpoint/2010/main" val="3166947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551D6-8A65-9C85-B797-5036AFD2953C}"/>
              </a:ext>
            </a:extLst>
          </p:cNvPr>
          <p:cNvSpPr>
            <a:spLocks noGrp="1"/>
          </p:cNvSpPr>
          <p:nvPr>
            <p:ph type="title"/>
          </p:nvPr>
        </p:nvSpPr>
        <p:spPr>
          <a:xfrm>
            <a:off x="1440000" y="1080000"/>
            <a:ext cx="4680000" cy="900000"/>
          </a:xfrm>
        </p:spPr>
        <p:txBody>
          <a:bodyPr>
            <a:normAutofit/>
          </a:bodyPr>
          <a:lstStyle/>
          <a:p>
            <a:r>
              <a:rPr lang="it-IT" sz="3000" dirty="0"/>
              <a:t>IDENTITA’</a:t>
            </a:r>
          </a:p>
        </p:txBody>
      </p:sp>
      <p:sp>
        <p:nvSpPr>
          <p:cNvPr id="3" name="Segnaposto contenuto 2">
            <a:extLst>
              <a:ext uri="{FF2B5EF4-FFF2-40B4-BE49-F238E27FC236}">
                <a16:creationId xmlns:a16="http://schemas.microsoft.com/office/drawing/2014/main" id="{1C0EA2DE-001C-9AE6-3130-2E78565944C4}"/>
              </a:ext>
            </a:extLst>
          </p:cNvPr>
          <p:cNvSpPr>
            <a:spLocks noGrp="1"/>
          </p:cNvSpPr>
          <p:nvPr>
            <p:ph sz="half" idx="1"/>
          </p:nvPr>
        </p:nvSpPr>
        <p:spPr>
          <a:xfrm>
            <a:off x="2776480" y="2115519"/>
            <a:ext cx="3668209" cy="9301779"/>
          </a:xfrm>
        </p:spPr>
        <p:txBody>
          <a:bodyPr>
            <a:noAutofit/>
          </a:bodyPr>
          <a:lstStyle/>
          <a:p>
            <a:pPr algn="just"/>
            <a:r>
              <a:rPr lang="it-IT" sz="1700" dirty="0"/>
              <a:t>La cooperativa svolge attività di gestione di teatri e spazi pubblici, di organizzazione di rassegne teatrali, di </a:t>
            </a:r>
            <a:r>
              <a:rPr lang="it-IT" sz="1700" dirty="0" err="1"/>
              <a:t>valoriz-zazione</a:t>
            </a:r>
            <a:r>
              <a:rPr lang="it-IT" sz="1700" dirty="0"/>
              <a:t> dei luoghi storici e del paesaggio naturale, attra-verso l’ideazione di attività culturali. Le attività si rivolgono a un pubblico dai diversi interessi e composto da tutte le fasce di età dai bambini agli adulti. Nella scelta della programmazione degli spettacoli e dei diversi progetti Sillaba tiene conto delle esigenze culturali del territorio cercando di proporre temi che possano riguardare il vissuto nel presente dei differenti fruitori.</a:t>
            </a:r>
          </a:p>
          <a:p>
            <a:pPr algn="just"/>
            <a:r>
              <a:rPr lang="it-IT" sz="1700" dirty="0"/>
              <a:t>L’attività produttiva di SILLABA è dedicata al lavoro teatrale di Roberto </a:t>
            </a:r>
            <a:r>
              <a:rPr lang="it-IT" sz="1700" dirty="0" err="1"/>
              <a:t>Mercadini</a:t>
            </a:r>
            <a:r>
              <a:rPr lang="it-IT" sz="1700" dirty="0"/>
              <a:t>, autore e interprete di monologhi di storia, di scienza, di fisica, di filosofia, di letteratura, di arte, di teatro. Elementi del sapere, da trasmettere nel moderno lavoro di sensibilizzazione culturale e teatrale che la nostra compagnia rivolge in particolare ai nuovi spettatori del rito teatrale come i giovani studenti.</a:t>
            </a:r>
          </a:p>
        </p:txBody>
      </p:sp>
      <p:sp>
        <p:nvSpPr>
          <p:cNvPr id="4" name="Segnaposto testo 3">
            <a:extLst>
              <a:ext uri="{FF2B5EF4-FFF2-40B4-BE49-F238E27FC236}">
                <a16:creationId xmlns:a16="http://schemas.microsoft.com/office/drawing/2014/main" id="{9F7E8BFD-8DAC-DB6F-FA57-3C2639396249}"/>
              </a:ext>
            </a:extLst>
          </p:cNvPr>
          <p:cNvSpPr>
            <a:spLocks noGrp="1"/>
          </p:cNvSpPr>
          <p:nvPr>
            <p:ph sz="half" idx="2"/>
          </p:nvPr>
        </p:nvSpPr>
        <p:spPr>
          <a:xfrm>
            <a:off x="637220" y="2229793"/>
            <a:ext cx="2221893" cy="8882207"/>
          </a:xfrm>
        </p:spPr>
        <p:txBody>
          <a:bodyPr>
            <a:normAutofit fontScale="62500" lnSpcReduction="20000"/>
          </a:bodyPr>
          <a:lstStyle/>
          <a:p>
            <a:r>
              <a:rPr lang="it-IT" sz="2667" dirty="0"/>
              <a:t>SILLABA SOCIETA’ COOPERATIVA – IMPRESA SOCIALE</a:t>
            </a:r>
          </a:p>
          <a:p>
            <a:r>
              <a:rPr lang="it-IT" sz="2667" dirty="0"/>
              <a:t>SEDE LEGALE: VIA CANALE BONIFICAZIONE, 544/A 47042 </a:t>
            </a:r>
            <a:r>
              <a:rPr lang="it-IT" sz="2600" dirty="0"/>
              <a:t>CESENATICO</a:t>
            </a:r>
            <a:r>
              <a:rPr lang="it-IT" sz="2667" dirty="0"/>
              <a:t> FC</a:t>
            </a:r>
          </a:p>
          <a:p>
            <a:r>
              <a:rPr lang="it-IT" sz="2667" dirty="0"/>
              <a:t>P.IVA: 04560370407</a:t>
            </a:r>
          </a:p>
          <a:p>
            <a:r>
              <a:rPr lang="it-IT" sz="2667" dirty="0"/>
              <a:t>COD. FISC.: 04560370407</a:t>
            </a:r>
          </a:p>
          <a:p>
            <a:r>
              <a:rPr lang="it-IT" sz="2667" dirty="0"/>
              <a:t>FORMA GIURIDICA: SOCIETA’ COOPERATIVA</a:t>
            </a:r>
          </a:p>
          <a:p>
            <a:r>
              <a:rPr lang="it-IT" sz="2667" dirty="0"/>
              <a:t>ANNO DI COSTITUZIONE: 2021</a:t>
            </a:r>
          </a:p>
          <a:p>
            <a:r>
              <a:rPr lang="it-IT" sz="2667" dirty="0"/>
              <a:t>REA: FO - 421781</a:t>
            </a:r>
          </a:p>
          <a:p>
            <a:r>
              <a:rPr lang="it-IT" sz="2667" dirty="0"/>
              <a:t>ASSOCIAZIONE DI RAPPRESENTANZA: LEGACOOP NAZIONALE E LEGACOOP ROMAGNA</a:t>
            </a:r>
          </a:p>
          <a:p>
            <a:r>
              <a:rPr lang="it-IT" sz="2667" dirty="0"/>
              <a:t>PEC: </a:t>
            </a:r>
            <a:r>
              <a:rPr lang="fr-FR" sz="2667" dirty="0">
                <a:hlinkClick r:id="rId2"/>
              </a:rPr>
              <a:t>sillaba@legalmail.it</a:t>
            </a:r>
            <a:endParaRPr lang="fr-FR" sz="2667" dirty="0"/>
          </a:p>
          <a:p>
            <a:r>
              <a:rPr lang="it-IT" sz="2667" dirty="0"/>
              <a:t>SITO INTERNET: sillaba.org</a:t>
            </a:r>
          </a:p>
        </p:txBody>
      </p:sp>
    </p:spTree>
    <p:extLst>
      <p:ext uri="{BB962C8B-B14F-4D97-AF65-F5344CB8AC3E}">
        <p14:creationId xmlns:p14="http://schemas.microsoft.com/office/powerpoint/2010/main" val="3586397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A29D12-A36B-46CB-2D31-7416B3E140A1}"/>
              </a:ext>
            </a:extLst>
          </p:cNvPr>
          <p:cNvSpPr>
            <a:spLocks noGrp="1"/>
          </p:cNvSpPr>
          <p:nvPr>
            <p:ph type="title"/>
          </p:nvPr>
        </p:nvSpPr>
        <p:spPr>
          <a:xfrm>
            <a:off x="1440000" y="1080000"/>
            <a:ext cx="4680000" cy="900000"/>
          </a:xfrm>
        </p:spPr>
        <p:txBody>
          <a:bodyPr/>
          <a:lstStyle/>
          <a:p>
            <a:r>
              <a:rPr lang="it-IT" dirty="0"/>
              <a:t>STORIA DI SILLABA</a:t>
            </a:r>
          </a:p>
        </p:txBody>
      </p:sp>
      <p:sp>
        <p:nvSpPr>
          <p:cNvPr id="3" name="Segnaposto contenuto 2">
            <a:extLst>
              <a:ext uri="{FF2B5EF4-FFF2-40B4-BE49-F238E27FC236}">
                <a16:creationId xmlns:a16="http://schemas.microsoft.com/office/drawing/2014/main" id="{4518FC7E-A57D-A315-2654-B64DBA29A41A}"/>
              </a:ext>
            </a:extLst>
          </p:cNvPr>
          <p:cNvSpPr>
            <a:spLocks noGrp="1"/>
          </p:cNvSpPr>
          <p:nvPr>
            <p:ph idx="1"/>
          </p:nvPr>
        </p:nvSpPr>
        <p:spPr>
          <a:xfrm>
            <a:off x="1440000" y="2520000"/>
            <a:ext cx="4680000" cy="9000000"/>
          </a:xfrm>
        </p:spPr>
        <p:txBody>
          <a:bodyPr>
            <a:normAutofit fontScale="92500" lnSpcReduction="10000"/>
          </a:bodyPr>
          <a:lstStyle/>
          <a:p>
            <a:pPr algn="just"/>
            <a:r>
              <a:rPr lang="it-IT" sz="2000" dirty="0"/>
              <a:t>SILLABA nasce il 26 marzo 2021 dalla fusione di realtà culturali profonda-mente radicate nel tessuto locale: Associazione Culturale Mikrà e Cult. La prima, nota soprattutto per essere la produttrice dei monologhi e narrazioni di Roberto </a:t>
            </a:r>
            <a:r>
              <a:rPr lang="it-IT" sz="2000" dirty="0" err="1"/>
              <a:t>Mercadini</a:t>
            </a:r>
            <a:r>
              <a:rPr lang="it-IT" sz="2000" dirty="0"/>
              <a:t>; la seconda per essere presente da oltre 20 anni nel panorama di programmazione teatrale locale (Teatro Comunale di Cesenatico, Teatro Astra di Bellaria-Igea Marina, Teatro Garibaldi di Bagno di Romagna, Teatro Petrella di Longiano, Teatro </a:t>
            </a:r>
            <a:r>
              <a:rPr lang="it-IT" sz="2000" dirty="0" err="1"/>
              <a:t>Turroni</a:t>
            </a:r>
            <a:r>
              <a:rPr lang="it-IT" sz="2000" dirty="0"/>
              <a:t> di Sogliano, Villa Torlonia Teatro a San Mauro Pascoli). Dall’unione delle esperienze singole maturate nel corso degli anni, è nata Cooperativa SILLABA: neo-nata ma con uno storico nel settore di forte rilievo.</a:t>
            </a:r>
          </a:p>
          <a:p>
            <a:pPr algn="just"/>
            <a:r>
              <a:rPr lang="it-IT" sz="2000" dirty="0"/>
              <a:t>Abbiamo alle spalle oltre vent’anni di direzione artistica di teatri e oltre 10 anni di spettacoli prodotti e portati in scena in teatri, arene, auditorium di università e licei, club underground. Teatro e letteratura sono i linguaggi sui quali abbiamo lavorato, trasformando intenzione e vocazione in attività teatrale per il pubblico.</a:t>
            </a:r>
          </a:p>
        </p:txBody>
      </p:sp>
    </p:spTree>
    <p:extLst>
      <p:ext uri="{BB962C8B-B14F-4D97-AF65-F5344CB8AC3E}">
        <p14:creationId xmlns:p14="http://schemas.microsoft.com/office/powerpoint/2010/main" val="9575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EE048A-00B8-CD58-88B1-22A017659E8A}"/>
              </a:ext>
            </a:extLst>
          </p:cNvPr>
          <p:cNvSpPr>
            <a:spLocks noGrp="1"/>
          </p:cNvSpPr>
          <p:nvPr>
            <p:ph type="title"/>
          </p:nvPr>
        </p:nvSpPr>
        <p:spPr>
          <a:xfrm>
            <a:off x="1440000" y="1080000"/>
            <a:ext cx="4680000" cy="900000"/>
          </a:xfrm>
        </p:spPr>
        <p:txBody>
          <a:bodyPr/>
          <a:lstStyle/>
          <a:p>
            <a:r>
              <a:rPr lang="it-IT" dirty="0"/>
              <a:t>MISSION</a:t>
            </a:r>
          </a:p>
        </p:txBody>
      </p:sp>
      <p:sp>
        <p:nvSpPr>
          <p:cNvPr id="3" name="Segnaposto contenuto 2">
            <a:extLst>
              <a:ext uri="{FF2B5EF4-FFF2-40B4-BE49-F238E27FC236}">
                <a16:creationId xmlns:a16="http://schemas.microsoft.com/office/drawing/2014/main" id="{B8F97296-E901-E59C-7117-992DE62BD724}"/>
              </a:ext>
            </a:extLst>
          </p:cNvPr>
          <p:cNvSpPr>
            <a:spLocks noGrp="1"/>
          </p:cNvSpPr>
          <p:nvPr>
            <p:ph idx="1"/>
          </p:nvPr>
        </p:nvSpPr>
        <p:spPr>
          <a:xfrm>
            <a:off x="1440000" y="2520000"/>
            <a:ext cx="4680000" cy="8468842"/>
          </a:xfrm>
        </p:spPr>
        <p:txBody>
          <a:bodyPr>
            <a:noAutofit/>
          </a:bodyPr>
          <a:lstStyle/>
          <a:p>
            <a:pPr algn="just"/>
            <a:r>
              <a:rPr lang="it-IT" sz="1900" dirty="0"/>
              <a:t>A partire dal supporto produttivo e distributivo per i monologhi teatrali e le conferenze spettacolo di Roberto </a:t>
            </a:r>
            <a:r>
              <a:rPr lang="it-IT" sz="1900" dirty="0" err="1"/>
              <a:t>Mercadini</a:t>
            </a:r>
            <a:r>
              <a:rPr lang="it-IT" sz="1900" dirty="0"/>
              <a:t>, intendiamo occuparci anche della gestione di teatri e spazi pubblici e della valorizzazione dei luoghi storici e del paesaggio naturale, attraverso l’organizzazione di attività culturali. Curiamo le diverse fasi di creazione e gestione del progetto: contenuti artistici, comunicazione grafica e web, allestimento scenico e tecnico, amministrazione, autorizza-zioni,  sicurezza, biglietteria. Ci rivo-</a:t>
            </a:r>
            <a:r>
              <a:rPr lang="it-IT" sz="1900" dirty="0" err="1"/>
              <a:t>lgiamo</a:t>
            </a:r>
            <a:r>
              <a:rPr lang="it-IT" sz="1900" dirty="0"/>
              <a:t> anche al sistema delle imprese proponendo forme di rappresentazione narrativa della propria Corporate </a:t>
            </a:r>
            <a:r>
              <a:rPr lang="it-IT" sz="1900" dirty="0" err="1"/>
              <a:t>identitity</a:t>
            </a:r>
            <a:r>
              <a:rPr lang="it-IT" sz="1900" dirty="0"/>
              <a:t>, e occasioni corporate nel segno dell’intrattenimento fra </a:t>
            </a:r>
            <a:r>
              <a:rPr lang="it-IT" sz="1900" dirty="0" err="1"/>
              <a:t>manage-ment</a:t>
            </a:r>
            <a:r>
              <a:rPr lang="it-IT" sz="1900" dirty="0"/>
              <a:t>, collaboratori e clienti.</a:t>
            </a:r>
          </a:p>
          <a:p>
            <a:pPr algn="just"/>
            <a:r>
              <a:rPr lang="it-IT" sz="1900" dirty="0"/>
              <a:t>L’ideazione, la progettazione o la co-progettazione, sono azioni che svolgiamo al fianco della committenza con l’intento di creare interventi culturali unici e dedicati, sollevando le pubbliche </a:t>
            </a:r>
            <a:r>
              <a:rPr lang="it-IT" sz="1900" dirty="0" err="1"/>
              <a:t>ammini-strazioni</a:t>
            </a:r>
            <a:r>
              <a:rPr lang="it-IT" sz="1900" dirty="0"/>
              <a:t> dalle incombenze gestionali e operative.</a:t>
            </a:r>
          </a:p>
          <a:p>
            <a:pPr marL="0" indent="0">
              <a:buNone/>
            </a:pPr>
            <a:endParaRPr lang="it-IT" sz="1800" dirty="0"/>
          </a:p>
          <a:p>
            <a:pPr marL="0" indent="0">
              <a:buNone/>
            </a:pPr>
            <a:endParaRPr lang="it-IT" sz="1800" dirty="0"/>
          </a:p>
        </p:txBody>
      </p:sp>
    </p:spTree>
    <p:extLst>
      <p:ext uri="{BB962C8B-B14F-4D97-AF65-F5344CB8AC3E}">
        <p14:creationId xmlns:p14="http://schemas.microsoft.com/office/powerpoint/2010/main" val="20457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8B1EC-BED5-BE5F-06EF-E1575C90072E}"/>
              </a:ext>
            </a:extLst>
          </p:cNvPr>
          <p:cNvSpPr>
            <a:spLocks noGrp="1"/>
          </p:cNvSpPr>
          <p:nvPr>
            <p:ph type="title"/>
          </p:nvPr>
        </p:nvSpPr>
        <p:spPr>
          <a:xfrm>
            <a:off x="1440000" y="1080000"/>
            <a:ext cx="4680000" cy="900000"/>
          </a:xfrm>
        </p:spPr>
        <p:txBody>
          <a:bodyPr/>
          <a:lstStyle/>
          <a:p>
            <a:r>
              <a:rPr lang="it-IT" dirty="0"/>
              <a:t>VISION</a:t>
            </a:r>
          </a:p>
        </p:txBody>
      </p:sp>
      <p:sp>
        <p:nvSpPr>
          <p:cNvPr id="3" name="Segnaposto contenuto 2">
            <a:extLst>
              <a:ext uri="{FF2B5EF4-FFF2-40B4-BE49-F238E27FC236}">
                <a16:creationId xmlns:a16="http://schemas.microsoft.com/office/drawing/2014/main" id="{388ADEC9-F93D-CB09-C254-1ACAF54B6391}"/>
              </a:ext>
            </a:extLst>
          </p:cNvPr>
          <p:cNvSpPr>
            <a:spLocks noGrp="1"/>
          </p:cNvSpPr>
          <p:nvPr>
            <p:ph idx="1"/>
          </p:nvPr>
        </p:nvSpPr>
        <p:spPr>
          <a:xfrm>
            <a:off x="1440000" y="2520000"/>
            <a:ext cx="4680000" cy="9000000"/>
          </a:xfrm>
        </p:spPr>
        <p:txBody>
          <a:bodyPr>
            <a:normAutofit/>
          </a:bodyPr>
          <a:lstStyle/>
          <a:p>
            <a:pPr marL="0" indent="0" algn="just">
              <a:buNone/>
            </a:pPr>
            <a:r>
              <a:rPr lang="it-IT" sz="2000" dirty="0"/>
              <a:t>Immaginiamo i teatri come luoghi aperti all’espressione delle arti e dei differenti linguaggi espressivi, ospitali e accoglienti con gli artisti e gli spettatori, anche oltre il puro momento artistico della messa in scena.</a:t>
            </a:r>
          </a:p>
        </p:txBody>
      </p:sp>
    </p:spTree>
    <p:extLst>
      <p:ext uri="{BB962C8B-B14F-4D97-AF65-F5344CB8AC3E}">
        <p14:creationId xmlns:p14="http://schemas.microsoft.com/office/powerpoint/2010/main" val="2657657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21E31A-A8F0-A2BE-25E9-8872159582EC}"/>
              </a:ext>
            </a:extLst>
          </p:cNvPr>
          <p:cNvSpPr>
            <a:spLocks noGrp="1"/>
          </p:cNvSpPr>
          <p:nvPr>
            <p:ph type="title"/>
          </p:nvPr>
        </p:nvSpPr>
        <p:spPr>
          <a:xfrm>
            <a:off x="1440000" y="1080000"/>
            <a:ext cx="4680000" cy="900000"/>
          </a:xfrm>
        </p:spPr>
        <p:txBody>
          <a:bodyPr/>
          <a:lstStyle/>
          <a:p>
            <a:r>
              <a:rPr lang="it-IT" dirty="0"/>
              <a:t>GOVERNANCE</a:t>
            </a:r>
          </a:p>
        </p:txBody>
      </p:sp>
      <p:sp>
        <p:nvSpPr>
          <p:cNvPr id="3" name="Segnaposto contenuto 2">
            <a:extLst>
              <a:ext uri="{FF2B5EF4-FFF2-40B4-BE49-F238E27FC236}">
                <a16:creationId xmlns:a16="http://schemas.microsoft.com/office/drawing/2014/main" id="{2F7E31AF-FE82-F263-5D71-9D32BBB4FCD6}"/>
              </a:ext>
            </a:extLst>
          </p:cNvPr>
          <p:cNvSpPr>
            <a:spLocks noGrp="1"/>
          </p:cNvSpPr>
          <p:nvPr>
            <p:ph idx="1"/>
          </p:nvPr>
        </p:nvSpPr>
        <p:spPr>
          <a:xfrm>
            <a:off x="1440000" y="2520000"/>
            <a:ext cx="4680000" cy="9000000"/>
          </a:xfrm>
        </p:spPr>
        <p:txBody>
          <a:bodyPr>
            <a:noAutofit/>
          </a:bodyPr>
          <a:lstStyle/>
          <a:p>
            <a:r>
              <a:rPr lang="it-IT" sz="2000" dirty="0"/>
              <a:t>Gli organi sociali della cooperativa sono l’Assemblea dei Soci e il Consiglio di Amministrazione.</a:t>
            </a:r>
          </a:p>
          <a:p>
            <a:pPr marL="0" indent="0">
              <a:buNone/>
            </a:pPr>
            <a:r>
              <a:rPr lang="it-IT" sz="2000" dirty="0"/>
              <a:t>Sillaba viene fondata da 4 soci:</a:t>
            </a:r>
          </a:p>
          <a:p>
            <a:pPr marL="0" indent="0">
              <a:buNone/>
            </a:pPr>
            <a:r>
              <a:rPr lang="it-IT" sz="2000" dirty="0"/>
              <a:t>Brunacci Romina</a:t>
            </a:r>
          </a:p>
          <a:p>
            <a:pPr marL="0" indent="0">
              <a:buNone/>
            </a:pPr>
            <a:r>
              <a:rPr lang="it-IT" sz="2000" dirty="0" err="1"/>
              <a:t>Mercadini</a:t>
            </a:r>
            <a:r>
              <a:rPr lang="it-IT" sz="2000" dirty="0"/>
              <a:t> Roberto</a:t>
            </a:r>
          </a:p>
          <a:p>
            <a:pPr marL="0" indent="0">
              <a:buNone/>
            </a:pPr>
            <a:r>
              <a:rPr lang="it-IT" sz="2000" dirty="0"/>
              <a:t>Bellavista Stefano</a:t>
            </a:r>
          </a:p>
          <a:p>
            <a:pPr marL="0" indent="0">
              <a:buNone/>
            </a:pPr>
            <a:r>
              <a:rPr lang="it-IT" sz="2000" dirty="0" err="1"/>
              <a:t>Lunedei</a:t>
            </a:r>
            <a:r>
              <a:rPr lang="it-IT" sz="2000" dirty="0"/>
              <a:t> Alessandro</a:t>
            </a:r>
          </a:p>
          <a:p>
            <a:pPr marL="0" indent="0">
              <a:buNone/>
            </a:pPr>
            <a:r>
              <a:rPr lang="it-IT" sz="2000" dirty="0"/>
              <a:t>Essi costituiscono l’Assemblea dei Soci,</a:t>
            </a:r>
          </a:p>
          <a:p>
            <a:pPr marL="0" indent="0" algn="just">
              <a:buNone/>
            </a:pPr>
            <a:r>
              <a:rPr lang="it-IT" sz="1900" dirty="0"/>
              <a:t>L’Assemblea dei Soci nomina il Consiglio di Amministrazione e partecipa alla gestione dell’impresa approvando il bilancio ed esprimendosi in merito agli argomenti di propria competenza previsti dallo statuto. È inoltre l’organo che approva i regolamenti e, in seduta straordinaria, delibera sulle modificazioni dello statuto e su ogni altra materia espressamente attribuita dalla legge alla sua competenza.</a:t>
            </a:r>
          </a:p>
          <a:p>
            <a:pPr marL="0" indent="0" algn="just">
              <a:buNone/>
            </a:pPr>
            <a:r>
              <a:rPr lang="it-IT" sz="1900" dirty="0"/>
              <a:t>L’Assemblea dei Soci nel 2023 si è riunita in prima convocazione il 21 aprile: andata deserta e formalmente 1 volta il 26 maggio 2023.</a:t>
            </a:r>
          </a:p>
          <a:p>
            <a:pPr algn="just"/>
            <a:endParaRPr lang="it-IT" sz="1800" dirty="0"/>
          </a:p>
          <a:p>
            <a:pPr algn="just"/>
            <a:endParaRPr lang="it-IT" sz="1800" dirty="0"/>
          </a:p>
        </p:txBody>
      </p:sp>
    </p:spTree>
    <p:extLst>
      <p:ext uri="{BB962C8B-B14F-4D97-AF65-F5344CB8AC3E}">
        <p14:creationId xmlns:p14="http://schemas.microsoft.com/office/powerpoint/2010/main" val="2260662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20736</TotalTime>
  <Words>3551</Words>
  <Application>Microsoft Office PowerPoint</Application>
  <PresentationFormat>Widescreen</PresentationFormat>
  <Paragraphs>230</Paragraphs>
  <Slides>27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27</vt:i4>
      </vt:variant>
    </vt:vector>
  </HeadingPairs>
  <TitlesOfParts>
    <vt:vector size="33" baseType="lpstr">
      <vt:lpstr>Arial Nova Cond Light</vt:lpstr>
      <vt:lpstr>Calibri</vt:lpstr>
      <vt:lpstr>Century Gothic</vt:lpstr>
      <vt:lpstr>Wingdings</vt:lpstr>
      <vt:lpstr>Wingdings 3</vt:lpstr>
      <vt:lpstr>Ione</vt:lpstr>
      <vt:lpstr>BILANCIO SOCIALE SILLABA</vt:lpstr>
      <vt:lpstr>INDICE</vt:lpstr>
      <vt:lpstr>MOTIVAZIONE</vt:lpstr>
      <vt:lpstr>METODOLOGIA</vt:lpstr>
      <vt:lpstr>IDENTITA’</vt:lpstr>
      <vt:lpstr>STORIA DI SILLABA</vt:lpstr>
      <vt:lpstr>MISSION</vt:lpstr>
      <vt:lpstr>VISION</vt:lpstr>
      <vt:lpstr>GOVERNANCE</vt:lpstr>
      <vt:lpstr>GOVERNANCE</vt:lpstr>
      <vt:lpstr>GOVERNANCE</vt:lpstr>
      <vt:lpstr>RISORSE UMANE organigramma</vt:lpstr>
      <vt:lpstr>RISORSE UMANE</vt:lpstr>
      <vt:lpstr>MAPPA DEGLI STAKEHOLDER</vt:lpstr>
      <vt:lpstr>ATTIVITA’</vt:lpstr>
      <vt:lpstr>ATTIVITA’</vt:lpstr>
      <vt:lpstr>ATTIVITA’</vt:lpstr>
      <vt:lpstr>ATTIVITA’</vt:lpstr>
      <vt:lpstr>ATTIVITA’</vt:lpstr>
      <vt:lpstr>ATTIVITA’</vt:lpstr>
      <vt:lpstr>ATTIVITA’</vt:lpstr>
      <vt:lpstr>RAPPORTI CON IL TERRITORIO</vt:lpstr>
      <vt:lpstr>COLLABORAZIONI E RETI</vt:lpstr>
      <vt:lpstr>RELAZIONE ECONOMICA</vt:lpstr>
      <vt:lpstr>RELAZIONE ECONOMICA</vt:lpstr>
      <vt:lpstr>PROGETTI FUTURI</vt:lpstr>
      <vt:lpstr>CONTATTI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SOCIALE SILLABA</dc:title>
  <dc:creator>associazione mikrà</dc:creator>
  <cp:lastModifiedBy>associazione mikrà</cp:lastModifiedBy>
  <cp:revision>148</cp:revision>
  <cp:lastPrinted>2024-05-28T12:11:35Z</cp:lastPrinted>
  <dcterms:created xsi:type="dcterms:W3CDTF">2022-05-03T14:42:50Z</dcterms:created>
  <dcterms:modified xsi:type="dcterms:W3CDTF">2024-05-31T15:37:15Z</dcterms:modified>
</cp:coreProperties>
</file>